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4"/>
  </p:notesMasterIdLst>
  <p:sldIdLst>
    <p:sldId id="258" r:id="rId2"/>
    <p:sldId id="256" r:id="rId3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Garamond" panose="02020404030301010803" pitchFamily="18" charset="0"/>
      <p:regular r:id="rId11"/>
      <p:bold r:id="rId12"/>
      <p:italic r:id="rId13"/>
      <p:boldItalic r:id="rId14"/>
    </p:embeddedFont>
  </p:embeddedFontLst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gytOOf/6frNY1KGCVF0wGni8mO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/>
    <p:restoredTop sz="94689"/>
  </p:normalViewPr>
  <p:slideViewPr>
    <p:cSldViewPr snapToGrid="0">
      <p:cViewPr varScale="1">
        <p:scale>
          <a:sx n="102" d="100"/>
          <a:sy n="102" d="100"/>
        </p:scale>
        <p:origin x="224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viewProps" Target="viewProps.xml"/><Relationship Id="rId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5030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E55C1-8770-CAC0-3B51-65C302663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33DD7-8D79-7D0E-6AFB-9172ACBBA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5AE47-2EA1-811F-148C-E51011680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9593A-0151-962F-5E18-5ECA7D61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CEF78-90A5-A876-8A47-7E37D8608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48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232A0-6B23-E184-58C8-2824FE7ED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20C19A-3293-9258-044F-DD25EF192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E227D-025A-C837-C536-41A3800D5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C3FB1-32B6-4E83-E630-04F75E04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5927B-9472-33CD-A255-FE48419EB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96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8828C5-3609-08BD-2DF3-86EB0F387F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402D3C-D673-884E-F395-7B30E8FE3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1DD8A-2AEF-0264-1029-3F18899C2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24EEC-EB72-60F4-FEDB-7C7EA4315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B5FE6-083A-C422-2F17-198EF786A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3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8F9EF-1437-ACB9-2134-673B2A53A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29294-6380-3E02-2019-9D86F8AC7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889AA-FBD5-0C0C-34D3-A5CE3845B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CFFE8-FE8D-602C-10B0-3452BBDD0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1A624-754C-A3D0-D8F6-7AD88CCF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1490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96C5C-75CC-31B2-B1BA-1B61AC09F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A4E643-359A-47FE-E031-C32CE3E24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AEE1D-47A5-74CB-2F1E-7F4D487B9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3233-5903-9C50-C15E-87840EF80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F55D7-0377-78E3-E2C6-4FFF5BE96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3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460F9-C617-EC1F-BE02-2099726D0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1CBE6-2778-43F0-68A0-5404870B9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5D7CCB-0D72-6269-F3F7-D7132E0ED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B0580-B571-E7A5-6BBD-9BFBCD8C5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91917-31AB-4DC7-DA59-D97852ECC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8B13E-2A6D-F23E-8A55-4983A17EB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9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3CDC7-6C73-E996-91BF-BB928936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A09B9-2D97-324D-03DA-7764BC5E0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0D8F50-894E-2EEE-E688-DA040CF42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296321-F99D-D0D3-238A-B1AE1139A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4BE3E-9DEE-5372-AEFB-B26E9CB438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255152-D5D6-97A0-16C3-0DD57E3EF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25F11F-1038-02A8-B184-2F5427B23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FA98A0-60B4-95A1-BCC1-DE67BFE7C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3053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B2012-045F-B913-55E5-AE4EE8066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BE0AD2-9D61-9EB8-7C38-012446F24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38F417-8604-97B6-FE7B-C94072297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1737FE-1CEA-EB1F-CE8D-73571938E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6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C78EBD-916B-8000-8048-C474E4AE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B75E30-565A-EF4E-5615-725EF286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F4809-421B-CBC7-133D-F2779E5F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83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C435A-D99C-A1FA-B81F-6A7C0FC68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62CC3-4041-280B-D2D2-7D3F5F17C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90773F-E3B1-849C-B8BF-076B63FFF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E98DB-FE8F-9784-B397-B0983208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30A557-6E87-49AE-8BF0-117F9B0FD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F7456-251B-4717-BF71-5BD88C761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0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5DA14-52A5-6AE9-7EDF-B0016645F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DF9DD3-D973-E22A-1860-7CB4325AD8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9E7F51-6888-EE8A-3ABE-DD81B9AD6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47C4E-7D8C-E9A0-5C90-B62069B33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0C152-6B36-88E9-A6B8-98EE526E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9A9E9C-95B9-7D35-3ED4-4F46933F2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0928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51E924-C31B-85BA-F96E-04288DDD7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9A58F-5B34-082C-5F95-5C4297EDE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C238A-6E22-762E-E5BE-C9AA494C9B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57AD2-65CF-B133-788B-B409B6523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8CCEB-5D63-D1D1-FBED-D21217879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0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"/>
          <p:cNvSpPr/>
          <p:nvPr/>
        </p:nvSpPr>
        <p:spPr>
          <a:xfrm>
            <a:off x="2047046" y="3594346"/>
            <a:ext cx="8268529" cy="255952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1">
              <a:buSzPts val="1800"/>
            </a:pP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buSzPts val="1800"/>
            </a:pPr>
            <a:endParaRPr lang="en-US" sz="2000" b="1" dirty="0"/>
          </a:p>
          <a:p>
            <a:pPr marL="182880" lvl="1" indent="-182880">
              <a:buSzPts val="1800"/>
              <a:buChar char="◦"/>
            </a:pPr>
            <a:r>
              <a:rPr lang="en-US" sz="2000" b="1" dirty="0"/>
              <a:t>First step: Add problem set that is a simulations related to sustainability.</a:t>
            </a:r>
          </a:p>
          <a:p>
            <a:pPr marL="182880" lvl="1" indent="-182880">
              <a:buSzPts val="1800"/>
              <a:buChar char="◦"/>
            </a:pPr>
            <a:endParaRPr lang="en-US" sz="2000" b="1" dirty="0"/>
          </a:p>
          <a:p>
            <a:pPr marL="342900" lvl="1" indent="-342900">
              <a:buSzPts val="1800"/>
              <a:buFont typeface="Arial" panose="020B0604020202020204" pitchFamily="34" charset="0"/>
              <a:buChar char="•"/>
            </a:pPr>
            <a:r>
              <a:rPr lang="en-US" sz="2000" b="1" dirty="0"/>
              <a:t>Chose: Simulating Shallow water equation</a:t>
            </a:r>
          </a:p>
          <a:p>
            <a:pPr marL="342900" lvl="1" indent="-342900">
              <a:buSzPts val="1800"/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lvl="1" indent="-342900">
              <a:buSzPts val="1800"/>
              <a:buFont typeface="Arial" panose="020B0604020202020204" pitchFamily="34" charset="0"/>
              <a:buChar char="•"/>
            </a:pPr>
            <a:r>
              <a:rPr lang="en-US" sz="2000" dirty="0"/>
              <a:t>Students implemented assignment in: </a:t>
            </a:r>
            <a:r>
              <a:rPr lang="en-US" sz="2000" b="1" dirty="0"/>
              <a:t>C, MPI, OpenMP and CUDA</a:t>
            </a:r>
          </a:p>
          <a:p>
            <a:pPr marL="342900" lvl="1" indent="-342900">
              <a:buSzPts val="1800"/>
              <a:buFont typeface="Arial" panose="020B0604020202020204" pitchFamily="34" charset="0"/>
              <a:buChar char="•"/>
            </a:pPr>
            <a:r>
              <a:rPr lang="en-US" sz="2000" dirty="0"/>
              <a:t>Ca 80 students, 34d-4</a:t>
            </a:r>
            <a:r>
              <a:rPr lang="en-US" sz="2000" baseline="30000" dirty="0"/>
              <a:t>th</a:t>
            </a:r>
            <a:r>
              <a:rPr lang="en-US" sz="2000" dirty="0"/>
              <a:t> year + PhDs (other fields)</a:t>
            </a:r>
          </a:p>
          <a:p>
            <a:pPr marL="342900" lvl="1" indent="-342900">
              <a:buSzPts val="1800"/>
              <a:buFont typeface="Arial" panose="020B0604020202020204" pitchFamily="34" charset="0"/>
              <a:buChar char="•"/>
            </a:pPr>
            <a:r>
              <a:rPr lang="en-US" sz="2000" b="1" dirty="0"/>
              <a:t>Sustainability questions added at end of final exam</a:t>
            </a:r>
          </a:p>
          <a:p>
            <a:pPr lvl="2">
              <a:buSzPts val="1800"/>
            </a:pPr>
            <a:r>
              <a:rPr lang="en-US" sz="2000" b="1" dirty="0"/>
              <a:t>       </a:t>
            </a:r>
          </a:p>
          <a:p>
            <a:pPr lvl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</a:pPr>
            <a:r>
              <a:rPr lang="en-US" sz="2000" dirty="0"/>
              <a:t>	</a:t>
            </a:r>
            <a:endParaRPr dirty="0"/>
          </a:p>
        </p:txBody>
      </p:sp>
      <p:sp>
        <p:nvSpPr>
          <p:cNvPr id="125" name="Google Shape;125;p1"/>
          <p:cNvSpPr txBox="1">
            <a:spLocks noGrp="1"/>
          </p:cNvSpPr>
          <p:nvPr>
            <p:ph type="ctrTitle" idx="4294967295"/>
          </p:nvPr>
        </p:nvSpPr>
        <p:spPr>
          <a:xfrm>
            <a:off x="1876425" y="102418"/>
            <a:ext cx="8439150" cy="96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800"/>
              <a:buFont typeface="Garamond"/>
              <a:buNone/>
            </a:pP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Sustainability to Parallel Programming Assignments</a:t>
            </a:r>
            <a:endParaRPr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Google Shape;126;p1"/>
          <p:cNvSpPr txBox="1">
            <a:spLocks noGrp="1"/>
          </p:cNvSpPr>
          <p:nvPr>
            <p:ph type="subTitle" idx="4294967295"/>
          </p:nvPr>
        </p:nvSpPr>
        <p:spPr>
          <a:xfrm>
            <a:off x="2893512" y="1157083"/>
            <a:ext cx="61753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dirty="0"/>
              <a:t>By Anne C. Elster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dirty="0"/>
              <a:t>NTNU – Trondheim, Norway &amp; Univ. of Texas at Austin</a:t>
            </a:r>
          </a:p>
        </p:txBody>
      </p:sp>
      <p:cxnSp>
        <p:nvCxnSpPr>
          <p:cNvPr id="128" name="Google Shape;128;p1"/>
          <p:cNvCxnSpPr/>
          <p:nvPr/>
        </p:nvCxnSpPr>
        <p:spPr>
          <a:xfrm>
            <a:off x="5250180" y="1267730"/>
            <a:ext cx="0" cy="640080"/>
          </a:xfrm>
          <a:prstGeom prst="straightConnector1">
            <a:avLst/>
          </a:prstGeom>
          <a:solidFill>
            <a:srgbClr val="262626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" name="Google Shape;129;p1"/>
          <p:cNvCxnSpPr/>
          <p:nvPr/>
        </p:nvCxnSpPr>
        <p:spPr>
          <a:xfrm>
            <a:off x="6941820" y="1267730"/>
            <a:ext cx="0" cy="640080"/>
          </a:xfrm>
          <a:prstGeom prst="straightConnector1">
            <a:avLst/>
          </a:prstGeom>
          <a:solidFill>
            <a:srgbClr val="262626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" name="Google Shape;130;p1"/>
          <p:cNvCxnSpPr/>
          <p:nvPr/>
        </p:nvCxnSpPr>
        <p:spPr>
          <a:xfrm>
            <a:off x="5250180" y="1913025"/>
            <a:ext cx="1691640" cy="0"/>
          </a:xfrm>
          <a:prstGeom prst="straightConnector1">
            <a:avLst/>
          </a:prstGeom>
          <a:solidFill>
            <a:srgbClr val="262626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C895C89-F5F7-20E1-EE56-C80AAD13BC94}"/>
              </a:ext>
            </a:extLst>
          </p:cNvPr>
          <p:cNvSpPr txBox="1"/>
          <p:nvPr/>
        </p:nvSpPr>
        <p:spPr>
          <a:xfrm>
            <a:off x="2381415" y="1787624"/>
            <a:ext cx="6687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i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Inspired by attending CDER Workshop Summer 2022</a:t>
            </a:r>
            <a:endParaRPr lang="en-NO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8835CA-B1DD-C285-C462-79AEB478D321}"/>
              </a:ext>
            </a:extLst>
          </p:cNvPr>
          <p:cNvSpPr txBox="1"/>
          <p:nvPr/>
        </p:nvSpPr>
        <p:spPr>
          <a:xfrm>
            <a:off x="2179529" y="2309283"/>
            <a:ext cx="61991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pPr marL="182880" lvl="1" indent="-182880">
              <a:buSzPts val="1800"/>
              <a:buChar char="◦"/>
            </a:pPr>
            <a:r>
              <a:rPr lang="en-US" sz="1800" b="1" dirty="0">
                <a:solidFill>
                  <a:srgbClr val="C00000"/>
                </a:solidFill>
              </a:rPr>
              <a:t>Motivation</a:t>
            </a:r>
            <a:r>
              <a:rPr lang="en-US" sz="1800" dirty="0">
                <a:solidFill>
                  <a:srgbClr val="C00000"/>
                </a:solidFill>
              </a:rPr>
              <a:t>: </a:t>
            </a:r>
            <a:r>
              <a:rPr lang="en-US" dirty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C</a:t>
            </a:r>
            <a:r>
              <a:rPr lang="en-US" sz="18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orrelating sustainability to PDC will help </a:t>
            </a:r>
          </a:p>
          <a:p>
            <a:pPr lvl="1">
              <a:buSzPts val="1800"/>
            </a:pPr>
            <a:r>
              <a:rPr lang="en-US" sz="1800" dirty="0">
                <a:solidFill>
                  <a:srgbClr val="C00000"/>
                </a:solidFill>
              </a:rPr>
              <a:t>		</a:t>
            </a:r>
            <a:r>
              <a:rPr lang="en-US" sz="18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more students feel motivated to adopt it. </a:t>
            </a:r>
          </a:p>
          <a:p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3867612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"/>
          <p:cNvSpPr/>
          <p:nvPr/>
        </p:nvSpPr>
        <p:spPr>
          <a:xfrm>
            <a:off x="1628384" y="2765267"/>
            <a:ext cx="8790450" cy="379179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endParaRPr lang="en-US" dirty="0"/>
          </a:p>
          <a:p>
            <a:pPr marL="0" lvl="1">
              <a:buSzPts val="1800"/>
            </a:pPr>
            <a:r>
              <a:rPr lang="en-US" sz="2000" b="1" dirty="0">
                <a:solidFill>
                  <a:srgbClr val="C00000"/>
                </a:solidFill>
              </a:rPr>
              <a:t>Motivation</a:t>
            </a:r>
            <a:r>
              <a:rPr lang="en-US" sz="2000" dirty="0">
                <a:solidFill>
                  <a:srgbClr val="C00000"/>
                </a:solidFill>
              </a:rPr>
              <a:t>: W</a:t>
            </a:r>
            <a:r>
              <a:rPr lang="en-US" sz="20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 believe that correlating sustainability to PDC will help </a:t>
            </a:r>
          </a:p>
          <a:p>
            <a:pPr lvl="1">
              <a:buSzPts val="1800"/>
            </a:pPr>
            <a:r>
              <a:rPr lang="en-US" sz="2000" dirty="0">
                <a:solidFill>
                  <a:srgbClr val="C00000"/>
                </a:solidFill>
              </a:rPr>
              <a:t>		</a:t>
            </a:r>
            <a:r>
              <a:rPr lang="en-US" sz="20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many students feel motivated to adopt it. </a:t>
            </a:r>
          </a:p>
          <a:p>
            <a:pPr marL="182880" lvl="1" indent="-182880">
              <a:buSzPts val="1800"/>
              <a:buChar char="◦"/>
            </a:pPr>
            <a:endParaRPr lang="en-US" sz="2000" dirty="0"/>
          </a:p>
          <a:p>
            <a:pPr marL="182880" lvl="1" indent="-182880">
              <a:buSzPts val="1800"/>
              <a:buChar char="◦"/>
            </a:pPr>
            <a:r>
              <a:rPr lang="en-US" sz="2000" b="1" dirty="0"/>
              <a:t>Overall Goal: Report on results from three interventions -- work in progress! :</a:t>
            </a:r>
          </a:p>
          <a:p>
            <a:pPr marL="457200" lvl="1" indent="-18288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</a:pPr>
            <a:r>
              <a:rPr lang="en-US" sz="2000" dirty="0"/>
              <a:t>CS1: Intro to Functional Programming (Grinnell college – Sam </a:t>
            </a:r>
            <a:r>
              <a:rPr lang="en-US" sz="2000" dirty="0" err="1"/>
              <a:t>Rebelsky</a:t>
            </a:r>
            <a:r>
              <a:rPr lang="en-US" sz="2000" dirty="0"/>
              <a:t>)</a:t>
            </a:r>
          </a:p>
          <a:p>
            <a:pPr marL="457200" lvl="1" indent="-18288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</a:pPr>
            <a:r>
              <a:rPr lang="en-US" sz="2000" dirty="0"/>
              <a:t>CS2/3: Software construction (UC Riverside – Neftali Watkinson)</a:t>
            </a:r>
          </a:p>
          <a:p>
            <a:pPr marL="457200" lvl="1" indent="-18288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</a:pPr>
            <a:r>
              <a:rPr lang="en-US" sz="2000" dirty="0"/>
              <a:t>Upper Div. (TDT4200): Parallel Computing (NTNU – Anne C. Elster)</a:t>
            </a:r>
          </a:p>
          <a:p>
            <a:pPr marL="18288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</a:pPr>
            <a:r>
              <a:rPr lang="en-US" sz="2000" dirty="0"/>
              <a:t>Compare similarities and difference between the interventions</a:t>
            </a:r>
          </a:p>
          <a:p>
            <a:pPr marL="18288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</a:pPr>
            <a:r>
              <a:rPr lang="en-US" sz="2000" dirty="0"/>
              <a:t>Identify opportunities for improving the intervention and create materials </a:t>
            </a:r>
          </a:p>
          <a:p>
            <a:pPr lvl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</a:pPr>
            <a:r>
              <a:rPr lang="en-US" sz="2000" dirty="0"/>
              <a:t>	that can be used for other courses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1"/>
          <p:cNvSpPr txBox="1">
            <a:spLocks noGrp="1"/>
          </p:cNvSpPr>
          <p:nvPr>
            <p:ph type="ctrTitle" idx="4294967295"/>
          </p:nvPr>
        </p:nvSpPr>
        <p:spPr>
          <a:xfrm>
            <a:off x="1628384" y="300943"/>
            <a:ext cx="8439150" cy="96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800"/>
              <a:buFont typeface="Garamond"/>
              <a:buNone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SUSTAINABILITY AS A STIMULUS FOR PARALLEL THINKING</a:t>
            </a:r>
            <a:endParaRPr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Google Shape;126;p1"/>
          <p:cNvSpPr txBox="1">
            <a:spLocks noGrp="1"/>
          </p:cNvSpPr>
          <p:nvPr>
            <p:ph type="subTitle" idx="4294967295"/>
          </p:nvPr>
        </p:nvSpPr>
        <p:spPr>
          <a:xfrm>
            <a:off x="3008311" y="1168267"/>
            <a:ext cx="61753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dirty="0"/>
              <a:t>By Anne C. Elster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dirty="0"/>
              <a:t>NTNU – Trondheim, Norway &amp; Univ. of Texas at Austin</a:t>
            </a:r>
          </a:p>
        </p:txBody>
      </p:sp>
      <p:cxnSp>
        <p:nvCxnSpPr>
          <p:cNvPr id="129" name="Google Shape;129;p1"/>
          <p:cNvCxnSpPr/>
          <p:nvPr/>
        </p:nvCxnSpPr>
        <p:spPr>
          <a:xfrm>
            <a:off x="6941820" y="1267730"/>
            <a:ext cx="0" cy="640080"/>
          </a:xfrm>
          <a:prstGeom prst="straightConnector1">
            <a:avLst/>
          </a:prstGeom>
          <a:solidFill>
            <a:srgbClr val="262626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" name="Google Shape;130;p1"/>
          <p:cNvCxnSpPr/>
          <p:nvPr/>
        </p:nvCxnSpPr>
        <p:spPr>
          <a:xfrm>
            <a:off x="5250180" y="1913025"/>
            <a:ext cx="1691640" cy="0"/>
          </a:xfrm>
          <a:prstGeom prst="straightConnector1">
            <a:avLst/>
          </a:prstGeom>
          <a:solidFill>
            <a:srgbClr val="262626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C895C89-F5F7-20E1-EE56-C80AAD13BC94}"/>
              </a:ext>
            </a:extLst>
          </p:cNvPr>
          <p:cNvSpPr txBox="1"/>
          <p:nvPr/>
        </p:nvSpPr>
        <p:spPr>
          <a:xfrm>
            <a:off x="1373472" y="1964535"/>
            <a:ext cx="6687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i="1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Inspired by attending CDER Workshop Summer 2022</a:t>
            </a:r>
            <a:endParaRPr lang="en-NO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234</Words>
  <Application>Microsoft Macintosh PowerPoint</Application>
  <PresentationFormat>Widescreen</PresentationFormat>
  <Paragraphs>33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Calibri Light</vt:lpstr>
      <vt:lpstr>Arial</vt:lpstr>
      <vt:lpstr>Garamond</vt:lpstr>
      <vt:lpstr>Office Theme</vt:lpstr>
      <vt:lpstr>Adding Sustainability to Parallel Programming Assignments</vt:lpstr>
      <vt:lpstr>USING SUSTAINABILITY AS A STIMULUS FOR PARALLEL THINKING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SUSTAINABILITY AS A STIMULUS FOR PARALLEL THINKING</dc:title>
  <dc:creator>Neftali Watkinson</dc:creator>
  <cp:lastModifiedBy>Anne C. Elster</cp:lastModifiedBy>
  <cp:revision>4</cp:revision>
  <dcterms:created xsi:type="dcterms:W3CDTF">2022-07-28T18:55:15Z</dcterms:created>
  <dcterms:modified xsi:type="dcterms:W3CDTF">2023-11-13T19:09:50Z</dcterms:modified>
</cp:coreProperties>
</file>