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3" roundtripDataSignature="AMtx7mjLOLNrf3lGEYzp2q5gTO/+6Ny6p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0133590-D140-4CC8-AA21-AA3F015A015A}">
  <a:tblStyle styleId="{90133590-D140-4CC8-AA21-AA3F015A015A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customschemas.google.com/relationships/presentationmetadata" Target="metadata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6" name="Google Shape;106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95cd03e4af_0_14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295cd03e4af_0_14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g295cd03e4af_0_14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95cd03e4af_0_17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295cd03e4af_0_17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g295cd03e4af_0_17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95cd03e4af_0_19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295cd03e4af_0_19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g295cd03e4af_0_19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95cd03e4af_0_2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5" name="Google Shape;185;g295cd03e4af_0_23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295cd03e4af_0_20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295cd03e4af_0_20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g295cd03e4af_0_20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29799c6c4f8_16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29799c6c4f8_16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g29799c6c4f8_16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18574"/>
            <a:ext cx="12192000" cy="434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4"/>
          <p:cNvSpPr/>
          <p:nvPr/>
        </p:nvSpPr>
        <p:spPr>
          <a:xfrm>
            <a:off x="0" y="4275786"/>
            <a:ext cx="12192000" cy="2582214"/>
          </a:xfrm>
          <a:prstGeom prst="rect">
            <a:avLst/>
          </a:prstGeom>
          <a:solidFill>
            <a:srgbClr val="48BEB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4"/>
          <p:cNvSpPr txBox="1"/>
          <p:nvPr>
            <p:ph type="ctrTitle"/>
          </p:nvPr>
        </p:nvSpPr>
        <p:spPr>
          <a:xfrm>
            <a:off x="681797" y="1906998"/>
            <a:ext cx="10824402" cy="22500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  <a:defRPr b="1" i="0" sz="36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subTitle"/>
          </p:nvPr>
        </p:nvSpPr>
        <p:spPr>
          <a:xfrm>
            <a:off x="681796" y="4430332"/>
            <a:ext cx="10824401" cy="188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800"/>
              <a:buNone/>
              <a:defRPr sz="1800" cap="none">
                <a:solidFill>
                  <a:schemeClr val="lt1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1000"/>
              </a:spcBef>
              <a:spcAft>
                <a:spcPts val="1000"/>
              </a:spcAft>
              <a:buSzPts val="12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20" name="Google Shape;20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53400" y="529898"/>
            <a:ext cx="3200400" cy="1130489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4"/>
          <p:cNvSpPr txBox="1"/>
          <p:nvPr>
            <p:ph idx="10" type="dt"/>
          </p:nvPr>
        </p:nvSpPr>
        <p:spPr>
          <a:xfrm>
            <a:off x="681796" y="6422137"/>
            <a:ext cx="1600200" cy="3383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10955032" y="6422137"/>
            <a:ext cx="551167" cy="3383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3" name="Google Shape;23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2630" y="6485246"/>
            <a:ext cx="205740" cy="2057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3"/>
          <p:cNvSpPr txBox="1"/>
          <p:nvPr>
            <p:ph type="title"/>
          </p:nvPr>
        </p:nvSpPr>
        <p:spPr>
          <a:xfrm>
            <a:off x="685800" y="1600200"/>
            <a:ext cx="6164653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b="0" sz="2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3"/>
          <p:cNvSpPr/>
          <p:nvPr>
            <p:ph idx="2" type="pic"/>
          </p:nvPr>
        </p:nvSpPr>
        <p:spPr>
          <a:xfrm>
            <a:off x="7536253" y="914400"/>
            <a:ext cx="3280974" cy="4572000"/>
          </a:xfrm>
          <a:prstGeom prst="roundRect">
            <a:avLst>
              <a:gd fmla="val 4280" name="adj"/>
            </a:avLst>
          </a:prstGeom>
          <a:noFill/>
          <a:ln cap="sq" cmpd="dbl" w="508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54000" rotWithShape="0" algn="tl">
              <a:srgbClr val="000000">
                <a:alpha val="42745"/>
              </a:srgbClr>
            </a:outerShdw>
          </a:effectLst>
        </p:spPr>
      </p:sp>
      <p:sp>
        <p:nvSpPr>
          <p:cNvPr id="70" name="Google Shape;70;p13"/>
          <p:cNvSpPr txBox="1"/>
          <p:nvPr>
            <p:ph idx="1" type="body"/>
          </p:nvPr>
        </p:nvSpPr>
        <p:spPr>
          <a:xfrm>
            <a:off x="685800" y="2971800"/>
            <a:ext cx="6164653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10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71" name="Google Shape;71;p13"/>
          <p:cNvSpPr txBox="1"/>
          <p:nvPr>
            <p:ph idx="10" type="dt"/>
          </p:nvPr>
        </p:nvSpPr>
        <p:spPr>
          <a:xfrm>
            <a:off x="685800" y="6425866"/>
            <a:ext cx="1600200" cy="3123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3"/>
          <p:cNvSpPr txBox="1"/>
          <p:nvPr>
            <p:ph idx="12" type="sldNum"/>
          </p:nvPr>
        </p:nvSpPr>
        <p:spPr>
          <a:xfrm>
            <a:off x="10955032" y="6425866"/>
            <a:ext cx="551167" cy="3123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noramic Picture with Caption">
  <p:cSld name="Panoramic Picture with Caption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/>
          <p:nvPr>
            <p:ph type="title"/>
          </p:nvPr>
        </p:nvSpPr>
        <p:spPr>
          <a:xfrm>
            <a:off x="685800" y="4732865"/>
            <a:ext cx="10131427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4"/>
          <p:cNvSpPr/>
          <p:nvPr>
            <p:ph idx="2" type="pic"/>
          </p:nvPr>
        </p:nvSpPr>
        <p:spPr>
          <a:xfrm>
            <a:off x="1371600" y="932112"/>
            <a:ext cx="8759827" cy="3164976"/>
          </a:xfrm>
          <a:prstGeom prst="roundRect">
            <a:avLst>
              <a:gd fmla="val 4380" name="adj"/>
            </a:avLst>
          </a:prstGeom>
          <a:noFill/>
          <a:ln cap="sq" cmpd="dbl" w="508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54000" rotWithShape="0" algn="tl">
              <a:srgbClr val="000000">
                <a:alpha val="42745"/>
              </a:srgbClr>
            </a:outerShdw>
          </a:effectLst>
        </p:spPr>
      </p:sp>
      <p:sp>
        <p:nvSpPr>
          <p:cNvPr id="76" name="Google Shape;76;p14"/>
          <p:cNvSpPr txBox="1"/>
          <p:nvPr>
            <p:ph idx="1" type="body"/>
          </p:nvPr>
        </p:nvSpPr>
        <p:spPr>
          <a:xfrm>
            <a:off x="685800" y="5299603"/>
            <a:ext cx="10131427" cy="493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10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77" name="Google Shape;77;p14"/>
          <p:cNvSpPr txBox="1"/>
          <p:nvPr>
            <p:ph idx="10" type="dt"/>
          </p:nvPr>
        </p:nvSpPr>
        <p:spPr>
          <a:xfrm>
            <a:off x="685800" y="6425866"/>
            <a:ext cx="1600200" cy="3123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4"/>
          <p:cNvSpPr txBox="1"/>
          <p:nvPr>
            <p:ph idx="12" type="sldNum"/>
          </p:nvPr>
        </p:nvSpPr>
        <p:spPr>
          <a:xfrm>
            <a:off x="10955032" y="6425866"/>
            <a:ext cx="551167" cy="3123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aption">
  <p:cSld name="Title and Caption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/>
          <p:nvPr>
            <p:ph type="title"/>
          </p:nvPr>
        </p:nvSpPr>
        <p:spPr>
          <a:xfrm>
            <a:off x="685801" y="609601"/>
            <a:ext cx="10131427" cy="3124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b="0" sz="32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5"/>
          <p:cNvSpPr txBox="1"/>
          <p:nvPr>
            <p:ph idx="1" type="body"/>
          </p:nvPr>
        </p:nvSpPr>
        <p:spPr>
          <a:xfrm>
            <a:off x="685800" y="4343400"/>
            <a:ext cx="10131428" cy="14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000000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10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2" name="Google Shape;82;p15"/>
          <p:cNvSpPr txBox="1"/>
          <p:nvPr>
            <p:ph idx="10" type="dt"/>
          </p:nvPr>
        </p:nvSpPr>
        <p:spPr>
          <a:xfrm>
            <a:off x="685800" y="6425866"/>
            <a:ext cx="1600200" cy="3123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5"/>
          <p:cNvSpPr txBox="1"/>
          <p:nvPr>
            <p:ph idx="12" type="sldNum"/>
          </p:nvPr>
        </p:nvSpPr>
        <p:spPr>
          <a:xfrm>
            <a:off x="10955032" y="6425866"/>
            <a:ext cx="551167" cy="3123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with Caption">
  <p:cSld name="Quote with Caption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Calibri"/>
              <a:buNone/>
            </a:pPr>
            <a:r>
              <a:rPr b="0" i="0" lang="en-US" sz="8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/>
          </a:p>
        </p:txBody>
      </p:sp>
      <p:sp>
        <p:nvSpPr>
          <p:cNvPr id="86" name="Google Shape;86;p16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Calibri"/>
              <a:buNone/>
            </a:pPr>
            <a:r>
              <a:rPr b="0" i="0" lang="en-US" sz="8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endParaRPr/>
          </a:p>
        </p:txBody>
      </p:sp>
      <p:sp>
        <p:nvSpPr>
          <p:cNvPr id="87" name="Google Shape;87;p16"/>
          <p:cNvSpPr txBox="1"/>
          <p:nvPr>
            <p:ph type="title"/>
          </p:nvPr>
        </p:nvSpPr>
        <p:spPr>
          <a:xfrm>
            <a:off x="992267" y="609601"/>
            <a:ext cx="9550399" cy="2743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b="0" sz="3200" cap="none">
                <a:solidFill>
                  <a:srgbClr val="000000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6"/>
          <p:cNvSpPr txBox="1"/>
          <p:nvPr>
            <p:ph idx="1" type="body"/>
          </p:nvPr>
        </p:nvSpPr>
        <p:spPr>
          <a:xfrm>
            <a:off x="1097875" y="3352800"/>
            <a:ext cx="9339184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None/>
              <a:defRPr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Font typeface="Calibri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00"/>
              <a:buFont typeface="Calibri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00"/>
              <a:buFont typeface="Calibri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00"/>
              <a:buFont typeface="Calibri"/>
              <a:buNone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89" name="Google Shape;89;p16"/>
          <p:cNvSpPr txBox="1"/>
          <p:nvPr>
            <p:ph idx="2" type="body"/>
          </p:nvPr>
        </p:nvSpPr>
        <p:spPr>
          <a:xfrm>
            <a:off x="687465" y="4343400"/>
            <a:ext cx="10152367" cy="14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000000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10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0" name="Google Shape;90;p16"/>
          <p:cNvSpPr txBox="1"/>
          <p:nvPr>
            <p:ph idx="10" type="dt"/>
          </p:nvPr>
        </p:nvSpPr>
        <p:spPr>
          <a:xfrm>
            <a:off x="685801" y="6425866"/>
            <a:ext cx="1600200" cy="3123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6"/>
          <p:cNvSpPr txBox="1"/>
          <p:nvPr>
            <p:ph idx="12" type="sldNum"/>
          </p:nvPr>
        </p:nvSpPr>
        <p:spPr>
          <a:xfrm>
            <a:off x="10955032" y="6425866"/>
            <a:ext cx="551167" cy="3123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>
  <p:cSld name="Title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Google Shape;93;g2967503453b_0_55"/>
          <p:cNvGrpSpPr/>
          <p:nvPr/>
        </p:nvGrpSpPr>
        <p:grpSpPr>
          <a:xfrm>
            <a:off x="4820913" y="3779426"/>
            <a:ext cx="2718748" cy="1889713"/>
            <a:chOff x="3615775" y="2834640"/>
            <a:chExt cx="2039112" cy="1417320"/>
          </a:xfrm>
        </p:grpSpPr>
        <p:sp>
          <p:nvSpPr>
            <p:cNvPr id="94" name="Google Shape;94;g2967503453b_0_55"/>
            <p:cNvSpPr/>
            <p:nvPr/>
          </p:nvSpPr>
          <p:spPr>
            <a:xfrm>
              <a:off x="4302329" y="2860001"/>
              <a:ext cx="576300" cy="579600"/>
            </a:xfrm>
            <a:prstGeom prst="rect">
              <a:avLst/>
            </a:prstGeom>
            <a:solidFill>
              <a:srgbClr val="FF8200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UT_logo_RGB.eps" id="95" name="Google Shape;95;g2967503453b_0_55"/>
            <p:cNvPicPr preferRelativeResize="0"/>
            <p:nvPr/>
          </p:nvPicPr>
          <p:blipFill rotWithShape="1">
            <a:blip r:embed="rId2">
              <a:alphaModFix/>
            </a:blip>
            <a:srcRect b="-7762" l="0" r="-4558" t="-7061"/>
            <a:stretch/>
          </p:blipFill>
          <p:spPr>
            <a:xfrm>
              <a:off x="3615775" y="2834640"/>
              <a:ext cx="2039112" cy="141732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6" name="Google Shape;96;g2967503453b_0_55"/>
          <p:cNvSpPr txBox="1"/>
          <p:nvPr>
            <p:ph type="title"/>
          </p:nvPr>
        </p:nvSpPr>
        <p:spPr>
          <a:xfrm>
            <a:off x="609600" y="1053915"/>
            <a:ext cx="10972800" cy="11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C3E"/>
              </a:buClr>
              <a:buSzPts val="5300"/>
              <a:buFont typeface="Arial"/>
              <a:buNone/>
              <a:defRPr b="1" sz="5300">
                <a:solidFill>
                  <a:srgbClr val="3B3C3E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/>
        </p:txBody>
      </p:sp>
      <p:sp>
        <p:nvSpPr>
          <p:cNvPr id="97" name="Google Shape;97;g2967503453b_0_55"/>
          <p:cNvSpPr txBox="1"/>
          <p:nvPr>
            <p:ph idx="1" type="subTitle"/>
          </p:nvPr>
        </p:nvSpPr>
        <p:spPr>
          <a:xfrm>
            <a:off x="1828800" y="2298300"/>
            <a:ext cx="8534400" cy="12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rmAutofit/>
          </a:bodyPr>
          <a:lstStyle>
            <a:lvl1pPr lvl="0" rtl="0" algn="ctr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3B3C3E"/>
              </a:buClr>
              <a:buSzPts val="4300"/>
              <a:buNone/>
              <a:defRPr>
                <a:solidFill>
                  <a:srgbClr val="3B3C3E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3700"/>
              <a:buNone/>
              <a:defRPr>
                <a:solidFill>
                  <a:srgbClr val="888888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98" name="Google Shape;98;g2967503453b_0_55"/>
          <p:cNvSpPr/>
          <p:nvPr/>
        </p:nvSpPr>
        <p:spPr>
          <a:xfrm>
            <a:off x="0" y="6330205"/>
            <a:ext cx="12192000" cy="527700"/>
          </a:xfrm>
          <a:prstGeom prst="rect">
            <a:avLst/>
          </a:prstGeom>
          <a:solidFill>
            <a:srgbClr val="FF8200"/>
          </a:soli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g2967503453b_0_55"/>
          <p:cNvSpPr txBox="1"/>
          <p:nvPr>
            <p:ph idx="12" type="sldNum"/>
          </p:nvPr>
        </p:nvSpPr>
        <p:spPr>
          <a:xfrm>
            <a:off x="11409045" y="6333135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77797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77797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77797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77797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77797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77797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77797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77797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77797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9799c6c4f8_0_87"/>
          <p:cNvSpPr txBox="1"/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/>
        </p:txBody>
      </p:sp>
      <p:sp>
        <p:nvSpPr>
          <p:cNvPr id="102" name="Google Shape;102;g29799c6c4f8_0_87"/>
          <p:cNvSpPr txBox="1"/>
          <p:nvPr>
            <p:ph idx="1" type="subTitle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/>
        </p:txBody>
      </p:sp>
      <p:sp>
        <p:nvSpPr>
          <p:cNvPr id="103" name="Google Shape;103;g29799c6c4f8_0_87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685801" y="391390"/>
            <a:ext cx="10820398" cy="9990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685801" y="1475509"/>
            <a:ext cx="10820398" cy="431569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0" type="dt"/>
          </p:nvPr>
        </p:nvSpPr>
        <p:spPr>
          <a:xfrm>
            <a:off x="685801" y="6425866"/>
            <a:ext cx="1600200" cy="3227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10955032" y="6425866"/>
            <a:ext cx="551167" cy="3227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bg>
      <p:bgPr>
        <a:solidFill>
          <a:schemeClr val="lt1"/>
        </a:solid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685801" y="391390"/>
            <a:ext cx="10820398" cy="9990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" type="body"/>
          </p:nvPr>
        </p:nvSpPr>
        <p:spPr>
          <a:xfrm>
            <a:off x="685801" y="1475509"/>
            <a:ext cx="10820398" cy="431569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0" type="dt"/>
          </p:nvPr>
        </p:nvSpPr>
        <p:spPr>
          <a:xfrm>
            <a:off x="685801" y="6425866"/>
            <a:ext cx="1600200" cy="3227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10955032" y="6425866"/>
            <a:ext cx="551167" cy="3227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lt1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/>
          <p:nvPr>
            <p:ph idx="10" type="dt"/>
          </p:nvPr>
        </p:nvSpPr>
        <p:spPr>
          <a:xfrm>
            <a:off x="685801" y="6425866"/>
            <a:ext cx="1600200" cy="3123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12" type="sldNum"/>
          </p:nvPr>
        </p:nvSpPr>
        <p:spPr>
          <a:xfrm>
            <a:off x="10955032" y="6425866"/>
            <a:ext cx="551167" cy="3123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/>
          <p:nvPr>
            <p:ph type="title"/>
          </p:nvPr>
        </p:nvSpPr>
        <p:spPr>
          <a:xfrm>
            <a:off x="685800" y="3308581"/>
            <a:ext cx="10131427" cy="146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Calibri"/>
              <a:buNone/>
              <a:defRPr b="0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8"/>
          <p:cNvSpPr txBox="1"/>
          <p:nvPr>
            <p:ph idx="1" type="body"/>
          </p:nvPr>
        </p:nvSpPr>
        <p:spPr>
          <a:xfrm>
            <a:off x="685799" y="4777381"/>
            <a:ext cx="10131428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2000"/>
              <a:buNone/>
              <a:defRPr sz="2000" cap="none">
                <a:solidFill>
                  <a:srgbClr val="000000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10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0" name="Google Shape;40;p8"/>
          <p:cNvSpPr txBox="1"/>
          <p:nvPr>
            <p:ph idx="10" type="dt"/>
          </p:nvPr>
        </p:nvSpPr>
        <p:spPr>
          <a:xfrm>
            <a:off x="685799" y="6425866"/>
            <a:ext cx="1600200" cy="3123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8"/>
          <p:cNvSpPr txBox="1"/>
          <p:nvPr>
            <p:ph idx="12" type="sldNum"/>
          </p:nvPr>
        </p:nvSpPr>
        <p:spPr>
          <a:xfrm>
            <a:off x="10955032" y="6425866"/>
            <a:ext cx="551167" cy="3123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 txBox="1"/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9"/>
          <p:cNvSpPr txBox="1"/>
          <p:nvPr>
            <p:ph idx="1" type="body"/>
          </p:nvPr>
        </p:nvSpPr>
        <p:spPr>
          <a:xfrm>
            <a:off x="685802" y="2142067"/>
            <a:ext cx="4995334" cy="36491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9"/>
          <p:cNvSpPr txBox="1"/>
          <p:nvPr>
            <p:ph idx="2" type="body"/>
          </p:nvPr>
        </p:nvSpPr>
        <p:spPr>
          <a:xfrm>
            <a:off x="5821895" y="2142067"/>
            <a:ext cx="4995332" cy="36491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9"/>
          <p:cNvSpPr txBox="1"/>
          <p:nvPr>
            <p:ph idx="10" type="dt"/>
          </p:nvPr>
        </p:nvSpPr>
        <p:spPr>
          <a:xfrm>
            <a:off x="681797" y="6425866"/>
            <a:ext cx="1600200" cy="3123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10955032" y="6425866"/>
            <a:ext cx="551167" cy="3123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8" name="Google Shape;48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65125" y="6523402"/>
            <a:ext cx="316672" cy="3166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/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0"/>
          <p:cNvSpPr txBox="1"/>
          <p:nvPr>
            <p:ph idx="1" type="body"/>
          </p:nvPr>
        </p:nvSpPr>
        <p:spPr>
          <a:xfrm>
            <a:off x="973670" y="2218267"/>
            <a:ext cx="4709054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2800"/>
              <a:buNone/>
              <a:defRPr b="0" sz="28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10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52" name="Google Shape;52;p10"/>
          <p:cNvSpPr txBox="1"/>
          <p:nvPr>
            <p:ph idx="2" type="body"/>
          </p:nvPr>
        </p:nvSpPr>
        <p:spPr>
          <a:xfrm>
            <a:off x="685801" y="2870201"/>
            <a:ext cx="4996923" cy="2920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indent="-330200" lvl="1" marL="91440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Char char="•"/>
              <a:defRPr/>
            </a:lvl2pPr>
            <a:lvl3pPr indent="-317500" lvl="2" marL="137160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3pPr>
            <a:lvl4pPr indent="-304800" lvl="3" marL="182880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Char char="•"/>
              <a:defRPr/>
            </a:lvl4pPr>
            <a:lvl5pPr indent="-304800" lvl="4" marL="228600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Char char="•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3" name="Google Shape;53;p10"/>
          <p:cNvSpPr txBox="1"/>
          <p:nvPr>
            <p:ph idx="3" type="body"/>
          </p:nvPr>
        </p:nvSpPr>
        <p:spPr>
          <a:xfrm>
            <a:off x="6096003" y="2226734"/>
            <a:ext cx="4722813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2800"/>
              <a:buNone/>
              <a:defRPr b="0" sz="28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10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54" name="Google Shape;54;p10"/>
          <p:cNvSpPr txBox="1"/>
          <p:nvPr>
            <p:ph idx="4" type="body"/>
          </p:nvPr>
        </p:nvSpPr>
        <p:spPr>
          <a:xfrm>
            <a:off x="5823483" y="2870201"/>
            <a:ext cx="4995334" cy="2920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indent="-330200" lvl="1" marL="91440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Char char="•"/>
              <a:defRPr/>
            </a:lvl2pPr>
            <a:lvl3pPr indent="-317500" lvl="2" marL="137160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3pPr>
            <a:lvl4pPr indent="-304800" lvl="3" marL="182880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Char char="•"/>
              <a:defRPr/>
            </a:lvl4pPr>
            <a:lvl5pPr indent="-304800" lvl="4" marL="228600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Char char="•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10"/>
          <p:cNvSpPr txBox="1"/>
          <p:nvPr>
            <p:ph idx="10" type="dt"/>
          </p:nvPr>
        </p:nvSpPr>
        <p:spPr>
          <a:xfrm>
            <a:off x="685801" y="6425866"/>
            <a:ext cx="1600200" cy="3123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/>
          <p:nvPr>
            <p:ph idx="12" type="sldNum"/>
          </p:nvPr>
        </p:nvSpPr>
        <p:spPr>
          <a:xfrm>
            <a:off x="10955032" y="6425866"/>
            <a:ext cx="551167" cy="3123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/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10" type="dt"/>
          </p:nvPr>
        </p:nvSpPr>
        <p:spPr>
          <a:xfrm>
            <a:off x="685801" y="6425866"/>
            <a:ext cx="1600200" cy="3123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idx="12" type="sldNum"/>
          </p:nvPr>
        </p:nvSpPr>
        <p:spPr>
          <a:xfrm>
            <a:off x="10955032" y="6425866"/>
            <a:ext cx="551167" cy="3123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/>
          <p:nvPr>
            <p:ph type="title"/>
          </p:nvPr>
        </p:nvSpPr>
        <p:spPr>
          <a:xfrm>
            <a:off x="685800" y="2074333"/>
            <a:ext cx="3680885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2"/>
          <p:cNvSpPr txBox="1"/>
          <p:nvPr>
            <p:ph idx="1" type="body"/>
          </p:nvPr>
        </p:nvSpPr>
        <p:spPr>
          <a:xfrm>
            <a:off x="4648201" y="609601"/>
            <a:ext cx="6169026" cy="518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64" name="Google Shape;64;p12"/>
          <p:cNvSpPr txBox="1"/>
          <p:nvPr>
            <p:ph idx="2" type="body"/>
          </p:nvPr>
        </p:nvSpPr>
        <p:spPr>
          <a:xfrm>
            <a:off x="685800" y="3445933"/>
            <a:ext cx="3680885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10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2"/>
          <p:cNvSpPr txBox="1"/>
          <p:nvPr>
            <p:ph idx="10" type="dt"/>
          </p:nvPr>
        </p:nvSpPr>
        <p:spPr>
          <a:xfrm>
            <a:off x="685800" y="6425866"/>
            <a:ext cx="1600200" cy="3123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2"/>
          <p:cNvSpPr txBox="1"/>
          <p:nvPr>
            <p:ph idx="12" type="sldNum"/>
          </p:nvPr>
        </p:nvSpPr>
        <p:spPr>
          <a:xfrm>
            <a:off x="10955032" y="6425866"/>
            <a:ext cx="551167" cy="3123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48BEB7">
                <a:alpha val="34901"/>
              </a:srgbClr>
            </a:gs>
            <a:gs pos="100000">
              <a:srgbClr val="80C46E">
                <a:alpha val="34901"/>
              </a:srgbClr>
            </a:gs>
          </a:gsLst>
          <a:lin ang="0" scaled="0"/>
        </a:gra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/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  <a:defRPr b="0" i="0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1" name="Google Shape;11;p3"/>
          <p:cNvSpPr txBox="1"/>
          <p:nvPr>
            <p:ph idx="1" type="body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30200" lvl="1" marL="914400" marR="0" rtl="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marR="0" rtl="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04800" lvl="3" marL="1828800" marR="0" rtl="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04800" lvl="4" marL="2286000" marR="0" rtl="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048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048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048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04800" lvl="8" marL="4114800" marR="0" rtl="0" algn="l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3"/>
          <p:cNvSpPr txBox="1"/>
          <p:nvPr>
            <p:ph idx="10" type="dt"/>
          </p:nvPr>
        </p:nvSpPr>
        <p:spPr>
          <a:xfrm>
            <a:off x="685801" y="6422137"/>
            <a:ext cx="1600200" cy="3383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3"/>
          <p:cNvSpPr txBox="1"/>
          <p:nvPr>
            <p:ph idx="12" type="sldNum"/>
          </p:nvPr>
        </p:nvSpPr>
        <p:spPr>
          <a:xfrm>
            <a:off x="10955032" y="6422137"/>
            <a:ext cx="551167" cy="3383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4" name="Google Shape;14;p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412630" y="6485246"/>
            <a:ext cx="205740" cy="20574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8.png"/><Relationship Id="rId7" Type="http://schemas.openxmlformats.org/officeDocument/2006/relationships/image" Target="../media/image10.png"/><Relationship Id="rId8" Type="http://schemas.openxmlformats.org/officeDocument/2006/relationships/image" Target="../media/image1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5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Relationship Id="rId4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globalcomputing.group/anacin-x/Tutorial/index.html" TargetMode="External"/><Relationship Id="rId4" Type="http://schemas.openxmlformats.org/officeDocument/2006/relationships/hyperlink" Target="https://globalcomputing.group/anacin-x/Tutorial/index.html" TargetMode="External"/><Relationship Id="rId5" Type="http://schemas.openxmlformats.org/officeDocument/2006/relationships/hyperlink" Target="https://globalcomputing.group/anacin-x/" TargetMode="External"/><Relationship Id="rId6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"/>
          <p:cNvSpPr txBox="1"/>
          <p:nvPr>
            <p:ph idx="12" type="sldNum"/>
          </p:nvPr>
        </p:nvSpPr>
        <p:spPr>
          <a:xfrm>
            <a:off x="10955032" y="6422137"/>
            <a:ext cx="551167" cy="3383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0" name="Google Shape;110;p1"/>
          <p:cNvSpPr txBox="1"/>
          <p:nvPr>
            <p:ph idx="4294967295" type="title"/>
          </p:nvPr>
        </p:nvSpPr>
        <p:spPr>
          <a:xfrm>
            <a:off x="609600" y="1815915"/>
            <a:ext cx="10972800" cy="11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C3E"/>
              </a:buClr>
              <a:buSzPts val="4800"/>
              <a:buFont typeface="Arial"/>
              <a:buNone/>
            </a:pPr>
            <a:r>
              <a:rPr lang="en-US"/>
              <a:t>Teaching Non-determinism in High Performance Applications</a:t>
            </a:r>
            <a:endParaRPr/>
          </a:p>
        </p:txBody>
      </p:sp>
      <p:sp>
        <p:nvSpPr>
          <p:cNvPr id="111" name="Google Shape;111;p1"/>
          <p:cNvSpPr txBox="1"/>
          <p:nvPr>
            <p:ph idx="1" type="subTitle"/>
          </p:nvPr>
        </p:nvSpPr>
        <p:spPr>
          <a:xfrm>
            <a:off x="1828800" y="4279500"/>
            <a:ext cx="8534400" cy="12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rm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B3C3E"/>
              </a:buClr>
              <a:buSzPts val="3900"/>
              <a:buNone/>
            </a:pPr>
            <a:r>
              <a:rPr b="1" lang="en-US" sz="2700" u="sng"/>
              <a:t>Jack Marquez</a:t>
            </a:r>
            <a:r>
              <a:rPr b="1" lang="en-US" sz="2700"/>
              <a:t>, </a:t>
            </a:r>
            <a:r>
              <a:rPr lang="en-US" sz="2700"/>
              <a:t>Befikir Bogale, Aashish Pandey, Nigel Tan, Sanjukta Bhowmick, Michela Taufer</a:t>
            </a:r>
            <a:endParaRPr sz="2700"/>
          </a:p>
        </p:txBody>
      </p:sp>
      <p:sp>
        <p:nvSpPr>
          <p:cNvPr id="112" name="Google Shape;112;p1"/>
          <p:cNvSpPr txBox="1"/>
          <p:nvPr/>
        </p:nvSpPr>
        <p:spPr>
          <a:xfrm>
            <a:off x="460308" y="1033239"/>
            <a:ext cx="2463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3" name="Google Shape;113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80117" y="4650950"/>
            <a:ext cx="1428931" cy="14365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"/>
          <p:cNvPicPr preferRelativeResize="0"/>
          <p:nvPr/>
        </p:nvPicPr>
        <p:blipFill rotWithShape="1">
          <a:blip r:embed="rId4">
            <a:alphaModFix/>
          </a:blip>
          <a:srcRect b="17415" l="14619" r="13292" t="18555"/>
          <a:stretch/>
        </p:blipFill>
        <p:spPr>
          <a:xfrm>
            <a:off x="464558" y="2771529"/>
            <a:ext cx="1480400" cy="13149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13133" y="4811430"/>
            <a:ext cx="1783251" cy="8857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560066" y="3183863"/>
            <a:ext cx="2580680" cy="976568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"/>
          <p:cNvSpPr txBox="1"/>
          <p:nvPr>
            <p:ph idx="12" type="sldNum"/>
          </p:nvPr>
        </p:nvSpPr>
        <p:spPr>
          <a:xfrm>
            <a:off x="11409045" y="7095135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18" name="Google Shape;118;p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209463" y="5388025"/>
            <a:ext cx="2284340" cy="976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"/>
          <p:cNvPicPr preferRelativeResize="0"/>
          <p:nvPr/>
        </p:nvPicPr>
        <p:blipFill rotWithShape="1">
          <a:blip r:embed="rId8">
            <a:alphaModFix/>
          </a:blip>
          <a:srcRect b="17986" l="14402" r="14579" t="18858"/>
          <a:stretch/>
        </p:blipFill>
        <p:spPr>
          <a:xfrm>
            <a:off x="3409875" y="5071737"/>
            <a:ext cx="2284326" cy="1609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95cd03e4af_0_143"/>
          <p:cNvSpPr txBox="1"/>
          <p:nvPr>
            <p:ph idx="12" type="sldNum"/>
          </p:nvPr>
        </p:nvSpPr>
        <p:spPr>
          <a:xfrm>
            <a:off x="10955032" y="6425866"/>
            <a:ext cx="551100" cy="312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6" name="Google Shape;126;g295cd03e4af_0_143"/>
          <p:cNvSpPr txBox="1"/>
          <p:nvPr>
            <p:ph type="title"/>
          </p:nvPr>
        </p:nvSpPr>
        <p:spPr>
          <a:xfrm>
            <a:off x="687925" y="538600"/>
            <a:ext cx="9850200" cy="133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Communication Non-Determinism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7" name="Google Shape;127;g295cd03e4af_0_143"/>
          <p:cNvCxnSpPr/>
          <p:nvPr/>
        </p:nvCxnSpPr>
        <p:spPr>
          <a:xfrm>
            <a:off x="2039516" y="2709951"/>
            <a:ext cx="2247600" cy="16500"/>
          </a:xfrm>
          <a:prstGeom prst="straightConnector1">
            <a:avLst/>
          </a:prstGeom>
          <a:noFill/>
          <a:ln cap="flat" cmpd="sng" w="9525">
            <a:solidFill>
              <a:srgbClr val="434343"/>
            </a:solidFill>
            <a:prstDash val="dash"/>
            <a:round/>
            <a:headEnd len="sm" w="sm" type="none"/>
            <a:tailEnd len="med" w="med" type="triangle"/>
          </a:ln>
        </p:spPr>
      </p:cxnSp>
      <p:cxnSp>
        <p:nvCxnSpPr>
          <p:cNvPr id="128" name="Google Shape;128;g295cd03e4af_0_143"/>
          <p:cNvCxnSpPr/>
          <p:nvPr/>
        </p:nvCxnSpPr>
        <p:spPr>
          <a:xfrm>
            <a:off x="2039516" y="3312723"/>
            <a:ext cx="2247600" cy="16500"/>
          </a:xfrm>
          <a:prstGeom prst="straightConnector1">
            <a:avLst/>
          </a:prstGeom>
          <a:noFill/>
          <a:ln cap="flat" cmpd="sng" w="9525">
            <a:solidFill>
              <a:srgbClr val="434343"/>
            </a:solidFill>
            <a:prstDash val="dash"/>
            <a:round/>
            <a:headEnd len="sm" w="sm" type="none"/>
            <a:tailEnd len="med" w="med" type="triangle"/>
          </a:ln>
        </p:spPr>
      </p:cxnSp>
      <p:cxnSp>
        <p:nvCxnSpPr>
          <p:cNvPr id="129" name="Google Shape;129;g295cd03e4af_0_143"/>
          <p:cNvCxnSpPr/>
          <p:nvPr/>
        </p:nvCxnSpPr>
        <p:spPr>
          <a:xfrm>
            <a:off x="2039516" y="3915517"/>
            <a:ext cx="2247600" cy="16500"/>
          </a:xfrm>
          <a:prstGeom prst="straightConnector1">
            <a:avLst/>
          </a:prstGeom>
          <a:noFill/>
          <a:ln cap="flat" cmpd="sng" w="9525">
            <a:solidFill>
              <a:srgbClr val="434343"/>
            </a:solidFill>
            <a:prstDash val="dash"/>
            <a:round/>
            <a:headEnd len="sm" w="sm" type="none"/>
            <a:tailEnd len="med" w="med" type="triangle"/>
          </a:ln>
        </p:spPr>
      </p:cxnSp>
      <p:sp>
        <p:nvSpPr>
          <p:cNvPr id="130" name="Google Shape;130;g295cd03e4af_0_143"/>
          <p:cNvSpPr txBox="1"/>
          <p:nvPr/>
        </p:nvSpPr>
        <p:spPr>
          <a:xfrm>
            <a:off x="1725584" y="2461551"/>
            <a:ext cx="4377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b="0" baseline="-25000" i="0" lang="en-US" sz="1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b="0" baseline="-25000" i="0" sz="17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g295cd03e4af_0_143"/>
          <p:cNvSpPr txBox="1"/>
          <p:nvPr/>
        </p:nvSpPr>
        <p:spPr>
          <a:xfrm>
            <a:off x="1725584" y="3007353"/>
            <a:ext cx="4377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b="0" baseline="-25000" i="0" lang="en-US" sz="1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0" baseline="-25000" i="0" sz="17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g295cd03e4af_0_143"/>
          <p:cNvSpPr txBox="1"/>
          <p:nvPr/>
        </p:nvSpPr>
        <p:spPr>
          <a:xfrm>
            <a:off x="1725584" y="3620351"/>
            <a:ext cx="4377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b="0" baseline="-25000" i="0" lang="en-US" sz="1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0" baseline="-25000" i="0" sz="17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g295cd03e4af_0_143"/>
          <p:cNvSpPr/>
          <p:nvPr/>
        </p:nvSpPr>
        <p:spPr>
          <a:xfrm>
            <a:off x="2284195" y="2519156"/>
            <a:ext cx="414900" cy="398100"/>
          </a:xfrm>
          <a:prstGeom prst="ellipse">
            <a:avLst/>
          </a:prstGeom>
          <a:solidFill>
            <a:srgbClr val="6FA8DC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g295cd03e4af_0_143"/>
          <p:cNvSpPr/>
          <p:nvPr/>
        </p:nvSpPr>
        <p:spPr>
          <a:xfrm>
            <a:off x="2284195" y="3121919"/>
            <a:ext cx="414900" cy="398100"/>
          </a:xfrm>
          <a:prstGeom prst="ellipse">
            <a:avLst/>
          </a:prstGeom>
          <a:solidFill>
            <a:srgbClr val="6FA8DC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g295cd03e4af_0_143"/>
          <p:cNvSpPr/>
          <p:nvPr/>
        </p:nvSpPr>
        <p:spPr>
          <a:xfrm>
            <a:off x="2759205" y="3724704"/>
            <a:ext cx="414900" cy="398100"/>
          </a:xfrm>
          <a:prstGeom prst="ellipse">
            <a:avLst/>
          </a:prstGeom>
          <a:solidFill>
            <a:srgbClr val="CC0000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g295cd03e4af_0_143"/>
          <p:cNvSpPr/>
          <p:nvPr/>
        </p:nvSpPr>
        <p:spPr>
          <a:xfrm>
            <a:off x="3294915" y="3724704"/>
            <a:ext cx="414900" cy="398100"/>
          </a:xfrm>
          <a:prstGeom prst="ellipse">
            <a:avLst/>
          </a:prstGeom>
          <a:solidFill>
            <a:srgbClr val="CC0000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7" name="Google Shape;137;g295cd03e4af_0_143"/>
          <p:cNvCxnSpPr>
            <a:stCxn id="134" idx="5"/>
            <a:endCxn id="135" idx="0"/>
          </p:cNvCxnSpPr>
          <p:nvPr/>
        </p:nvCxnSpPr>
        <p:spPr>
          <a:xfrm>
            <a:off x="2638334" y="3461718"/>
            <a:ext cx="328200" cy="263100"/>
          </a:xfrm>
          <a:prstGeom prst="straightConnector1">
            <a:avLst/>
          </a:prstGeom>
          <a:noFill/>
          <a:ln cap="flat" cmpd="sng" w="19050">
            <a:solidFill>
              <a:srgbClr val="434343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38" name="Google Shape;138;g295cd03e4af_0_143"/>
          <p:cNvCxnSpPr>
            <a:stCxn id="133" idx="5"/>
            <a:endCxn id="136" idx="0"/>
          </p:cNvCxnSpPr>
          <p:nvPr/>
        </p:nvCxnSpPr>
        <p:spPr>
          <a:xfrm>
            <a:off x="2638334" y="2858956"/>
            <a:ext cx="864000" cy="865800"/>
          </a:xfrm>
          <a:prstGeom prst="straightConnector1">
            <a:avLst/>
          </a:prstGeom>
          <a:noFill/>
          <a:ln cap="flat" cmpd="sng" w="19050">
            <a:solidFill>
              <a:srgbClr val="434343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39" name="Google Shape;139;g295cd03e4af_0_143"/>
          <p:cNvCxnSpPr/>
          <p:nvPr/>
        </p:nvCxnSpPr>
        <p:spPr>
          <a:xfrm>
            <a:off x="5113083" y="2733317"/>
            <a:ext cx="2247600" cy="16500"/>
          </a:xfrm>
          <a:prstGeom prst="straightConnector1">
            <a:avLst/>
          </a:prstGeom>
          <a:noFill/>
          <a:ln cap="flat" cmpd="sng" w="9525">
            <a:solidFill>
              <a:srgbClr val="434343"/>
            </a:solidFill>
            <a:prstDash val="dash"/>
            <a:round/>
            <a:headEnd len="sm" w="sm" type="none"/>
            <a:tailEnd len="med" w="med" type="triangle"/>
          </a:ln>
        </p:spPr>
      </p:cxnSp>
      <p:cxnSp>
        <p:nvCxnSpPr>
          <p:cNvPr id="140" name="Google Shape;140;g295cd03e4af_0_143"/>
          <p:cNvCxnSpPr/>
          <p:nvPr/>
        </p:nvCxnSpPr>
        <p:spPr>
          <a:xfrm>
            <a:off x="5113083" y="3336089"/>
            <a:ext cx="2247600" cy="16500"/>
          </a:xfrm>
          <a:prstGeom prst="straightConnector1">
            <a:avLst/>
          </a:prstGeom>
          <a:noFill/>
          <a:ln cap="flat" cmpd="sng" w="9525">
            <a:solidFill>
              <a:srgbClr val="434343"/>
            </a:solidFill>
            <a:prstDash val="dash"/>
            <a:round/>
            <a:headEnd len="sm" w="sm" type="none"/>
            <a:tailEnd len="med" w="med" type="triangle"/>
          </a:ln>
        </p:spPr>
      </p:cxnSp>
      <p:cxnSp>
        <p:nvCxnSpPr>
          <p:cNvPr id="141" name="Google Shape;141;g295cd03e4af_0_143"/>
          <p:cNvCxnSpPr/>
          <p:nvPr/>
        </p:nvCxnSpPr>
        <p:spPr>
          <a:xfrm>
            <a:off x="5113083" y="3938884"/>
            <a:ext cx="2247600" cy="16500"/>
          </a:xfrm>
          <a:prstGeom prst="straightConnector1">
            <a:avLst/>
          </a:prstGeom>
          <a:noFill/>
          <a:ln cap="flat" cmpd="sng" w="9525">
            <a:solidFill>
              <a:srgbClr val="434343"/>
            </a:solidFill>
            <a:prstDash val="dash"/>
            <a:round/>
            <a:headEnd len="sm" w="sm" type="none"/>
            <a:tailEnd len="med" w="med" type="triangle"/>
          </a:ln>
        </p:spPr>
      </p:cxnSp>
      <p:sp>
        <p:nvSpPr>
          <p:cNvPr id="142" name="Google Shape;142;g295cd03e4af_0_143"/>
          <p:cNvSpPr txBox="1"/>
          <p:nvPr/>
        </p:nvSpPr>
        <p:spPr>
          <a:xfrm>
            <a:off x="4799151" y="2484917"/>
            <a:ext cx="4377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b="0" baseline="-25000" i="0" lang="en-US" sz="1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b="0" baseline="-25000" i="0" sz="17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g295cd03e4af_0_143"/>
          <p:cNvSpPr txBox="1"/>
          <p:nvPr/>
        </p:nvSpPr>
        <p:spPr>
          <a:xfrm>
            <a:off x="4799151" y="3030720"/>
            <a:ext cx="4377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b="0" baseline="-25000" i="0" lang="en-US" sz="1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0" baseline="-25000" i="0" sz="17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g295cd03e4af_0_143"/>
          <p:cNvSpPr txBox="1"/>
          <p:nvPr/>
        </p:nvSpPr>
        <p:spPr>
          <a:xfrm>
            <a:off x="4799151" y="3643717"/>
            <a:ext cx="4377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b="0" baseline="-25000" i="0" lang="en-US" sz="1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0" baseline="-25000" i="0" sz="17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g295cd03e4af_0_143"/>
          <p:cNvSpPr/>
          <p:nvPr/>
        </p:nvSpPr>
        <p:spPr>
          <a:xfrm>
            <a:off x="5357761" y="2542523"/>
            <a:ext cx="414900" cy="398100"/>
          </a:xfrm>
          <a:prstGeom prst="ellipse">
            <a:avLst/>
          </a:prstGeom>
          <a:solidFill>
            <a:srgbClr val="6FA8DC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g295cd03e4af_0_143"/>
          <p:cNvSpPr/>
          <p:nvPr/>
        </p:nvSpPr>
        <p:spPr>
          <a:xfrm>
            <a:off x="5357761" y="3145285"/>
            <a:ext cx="414900" cy="398100"/>
          </a:xfrm>
          <a:prstGeom prst="ellipse">
            <a:avLst/>
          </a:prstGeom>
          <a:solidFill>
            <a:srgbClr val="6FA8DC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g295cd03e4af_0_143"/>
          <p:cNvSpPr/>
          <p:nvPr/>
        </p:nvSpPr>
        <p:spPr>
          <a:xfrm>
            <a:off x="5832772" y="3748071"/>
            <a:ext cx="414900" cy="398100"/>
          </a:xfrm>
          <a:prstGeom prst="ellipse">
            <a:avLst/>
          </a:prstGeom>
          <a:solidFill>
            <a:srgbClr val="CC0000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g295cd03e4af_0_143"/>
          <p:cNvSpPr/>
          <p:nvPr/>
        </p:nvSpPr>
        <p:spPr>
          <a:xfrm>
            <a:off x="6368481" y="3748071"/>
            <a:ext cx="414900" cy="398100"/>
          </a:xfrm>
          <a:prstGeom prst="ellipse">
            <a:avLst/>
          </a:prstGeom>
          <a:solidFill>
            <a:srgbClr val="CC0000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9" name="Google Shape;149;g295cd03e4af_0_143"/>
          <p:cNvCxnSpPr>
            <a:stCxn id="146" idx="5"/>
            <a:endCxn id="148" idx="0"/>
          </p:cNvCxnSpPr>
          <p:nvPr/>
        </p:nvCxnSpPr>
        <p:spPr>
          <a:xfrm>
            <a:off x="5711901" y="3485085"/>
            <a:ext cx="864000" cy="263100"/>
          </a:xfrm>
          <a:prstGeom prst="straightConnector1">
            <a:avLst/>
          </a:prstGeom>
          <a:noFill/>
          <a:ln cap="flat" cmpd="sng" w="19050">
            <a:solidFill>
              <a:srgbClr val="434343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50" name="Google Shape;150;g295cd03e4af_0_143"/>
          <p:cNvCxnSpPr>
            <a:stCxn id="145" idx="5"/>
            <a:endCxn id="147" idx="0"/>
          </p:cNvCxnSpPr>
          <p:nvPr/>
        </p:nvCxnSpPr>
        <p:spPr>
          <a:xfrm>
            <a:off x="5711901" y="2882322"/>
            <a:ext cx="328200" cy="865800"/>
          </a:xfrm>
          <a:prstGeom prst="straightConnector1">
            <a:avLst/>
          </a:prstGeom>
          <a:noFill/>
          <a:ln cap="flat" cmpd="sng" w="19050">
            <a:solidFill>
              <a:srgbClr val="434343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51" name="Google Shape;151;g295cd03e4af_0_143"/>
          <p:cNvSpPr txBox="1"/>
          <p:nvPr>
            <p:ph idx="4294967295" type="body"/>
          </p:nvPr>
        </p:nvSpPr>
        <p:spPr>
          <a:xfrm>
            <a:off x="609600" y="5045199"/>
            <a:ext cx="10972800" cy="669300"/>
          </a:xfrm>
          <a:prstGeom prst="rect">
            <a:avLst/>
          </a:prstGeom>
          <a:noFill/>
          <a:ln cap="flat" cmpd="sng" w="2857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0925" lIns="121900" spcFirstLastPara="1" rIns="121900" wrap="square" tIns="609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C3E"/>
              </a:buClr>
              <a:buSzPts val="4300"/>
              <a:buNone/>
            </a:pPr>
            <a:r>
              <a:rPr lang="en-US" sz="3200"/>
              <a:t>This is communication </a:t>
            </a:r>
            <a:r>
              <a:rPr b="1" lang="en-US" sz="3200"/>
              <a:t>non-determinism</a:t>
            </a:r>
            <a:r>
              <a:rPr lang="en-US" sz="3200"/>
              <a:t>.</a:t>
            </a:r>
            <a:endParaRPr sz="3200"/>
          </a:p>
        </p:txBody>
      </p:sp>
      <p:sp>
        <p:nvSpPr>
          <p:cNvPr id="152" name="Google Shape;152;g295cd03e4af_0_143"/>
          <p:cNvSpPr txBox="1"/>
          <p:nvPr/>
        </p:nvSpPr>
        <p:spPr>
          <a:xfrm rot="924">
            <a:off x="609597" y="2904783"/>
            <a:ext cx="11160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US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MPI process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g295cd03e4af_0_143"/>
          <p:cNvSpPr txBox="1"/>
          <p:nvPr/>
        </p:nvSpPr>
        <p:spPr>
          <a:xfrm>
            <a:off x="1927133" y="4118217"/>
            <a:ext cx="52320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US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Logical order of communication events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g295cd03e4af_0_143"/>
          <p:cNvSpPr txBox="1"/>
          <p:nvPr>
            <p:ph idx="4294967295" type="body"/>
          </p:nvPr>
        </p:nvSpPr>
        <p:spPr>
          <a:xfrm>
            <a:off x="7736500" y="2528233"/>
            <a:ext cx="3846000" cy="17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C3E"/>
              </a:buClr>
              <a:buSzPts val="4300"/>
              <a:buNone/>
            </a:pPr>
            <a:r>
              <a:rPr lang="en-US" sz="2100"/>
              <a:t>The MPI applications can run on the same computer and yet have different executions (i.e., order in which the messages are exchanged)</a:t>
            </a:r>
            <a:endParaRPr sz="2100"/>
          </a:p>
        </p:txBody>
      </p:sp>
      <p:sp>
        <p:nvSpPr>
          <p:cNvPr id="155" name="Google Shape;155;g295cd03e4af_0_143"/>
          <p:cNvSpPr txBox="1"/>
          <p:nvPr/>
        </p:nvSpPr>
        <p:spPr>
          <a:xfrm>
            <a:off x="894667" y="1910167"/>
            <a:ext cx="102507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Example of a simple MPI application and its communication pattern</a:t>
            </a:r>
            <a:endParaRPr b="0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95cd03e4af_0_179"/>
          <p:cNvSpPr txBox="1"/>
          <p:nvPr>
            <p:ph idx="12" type="sldNum"/>
          </p:nvPr>
        </p:nvSpPr>
        <p:spPr>
          <a:xfrm>
            <a:off x="10955032" y="6425866"/>
            <a:ext cx="551100" cy="312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2" name="Google Shape;162;g295cd03e4af_0_179"/>
          <p:cNvSpPr txBox="1"/>
          <p:nvPr>
            <p:ph type="title"/>
          </p:nvPr>
        </p:nvSpPr>
        <p:spPr>
          <a:xfrm>
            <a:off x="543025" y="419650"/>
            <a:ext cx="6517200" cy="133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Impacts of Non-Determinism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3" name="Google Shape;163;g295cd03e4af_0_179"/>
          <p:cNvPicPr preferRelativeResize="0"/>
          <p:nvPr/>
        </p:nvPicPr>
        <p:blipFill rotWithShape="1">
          <a:blip r:embed="rId3">
            <a:alphaModFix/>
          </a:blip>
          <a:srcRect b="20805" l="22813" r="22818" t="20800"/>
          <a:stretch/>
        </p:blipFill>
        <p:spPr>
          <a:xfrm>
            <a:off x="6606133" y="2096300"/>
            <a:ext cx="2357106" cy="190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g295cd03e4af_0_179"/>
          <p:cNvPicPr preferRelativeResize="0"/>
          <p:nvPr/>
        </p:nvPicPr>
        <p:blipFill rotWithShape="1">
          <a:blip r:embed="rId4">
            <a:alphaModFix/>
          </a:blip>
          <a:srcRect b="16788" l="23522" r="23522" t="24817"/>
          <a:stretch/>
        </p:blipFill>
        <p:spPr>
          <a:xfrm>
            <a:off x="9076725" y="2096300"/>
            <a:ext cx="2357108" cy="190990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g295cd03e4af_0_179"/>
          <p:cNvSpPr/>
          <p:nvPr/>
        </p:nvSpPr>
        <p:spPr>
          <a:xfrm>
            <a:off x="7613108" y="2677951"/>
            <a:ext cx="458100" cy="6756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g295cd03e4af_0_179"/>
          <p:cNvSpPr/>
          <p:nvPr/>
        </p:nvSpPr>
        <p:spPr>
          <a:xfrm>
            <a:off x="9980471" y="2605280"/>
            <a:ext cx="458100" cy="6756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g295cd03e4af_0_179"/>
          <p:cNvSpPr txBox="1"/>
          <p:nvPr/>
        </p:nvSpPr>
        <p:spPr>
          <a:xfrm>
            <a:off x="6334400" y="4225651"/>
            <a:ext cx="53712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-425450" lvl="0" marL="609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alibri"/>
              <a:buChar char="●"/>
            </a:pPr>
            <a:r>
              <a:rPr b="0" i="0" lang="en-US" sz="1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Enzo detects galactic halos.</a:t>
            </a:r>
            <a:endParaRPr b="0" i="0" sz="1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25450" lvl="0" marL="609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alibri"/>
              <a:buChar char="●"/>
            </a:pPr>
            <a:r>
              <a:rPr b="0" i="0" lang="en-US" sz="1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Detection of galactic halo 49 is nondeterministic, harming trustworthiness of the result.</a:t>
            </a:r>
            <a:endParaRPr b="0" i="0" sz="1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8" name="Google Shape;168;g295cd03e4af_0_17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92016" y="2096300"/>
            <a:ext cx="3312374" cy="2129367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g295cd03e4af_0_179"/>
          <p:cNvSpPr txBox="1"/>
          <p:nvPr/>
        </p:nvSpPr>
        <p:spPr>
          <a:xfrm>
            <a:off x="461700" y="4225651"/>
            <a:ext cx="51645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-425450" lvl="0" marL="609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Char char="●"/>
            </a:pPr>
            <a:r>
              <a:rPr b="0" i="0" lang="en-US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HYPRE solves linear systems of equations.</a:t>
            </a:r>
            <a:endParaRPr b="0" i="0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25450" lvl="0" marL="609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Char char="●"/>
            </a:pPr>
            <a:r>
              <a:rPr b="0" i="0" lang="en-US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non-deterministic catastrophic bug occured in only 2% of executions.</a:t>
            </a:r>
            <a:endParaRPr b="0" i="0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25450" lvl="0" marL="609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Char char="●"/>
            </a:pPr>
            <a:r>
              <a:rPr b="0" i="0" lang="en-US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Impact:</a:t>
            </a:r>
            <a:endParaRPr b="0" i="0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1" marL="1219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600"/>
              <a:buFont typeface="Calibri"/>
              <a:buChar char="○"/>
            </a:pPr>
            <a:r>
              <a:rPr b="1" i="0" lang="en-US" sz="16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18 months of scientists’ time</a:t>
            </a:r>
            <a:endParaRPr b="1" i="0" sz="1600" u="none" cap="none" strike="noStrik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1" marL="1219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600"/>
              <a:buFont typeface="Calibri"/>
              <a:buChar char="○"/>
            </a:pPr>
            <a:r>
              <a:rPr b="1" i="0" lang="en-US" sz="16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9560 node-hours</a:t>
            </a:r>
            <a:endParaRPr b="1" i="0" sz="1600" u="none" cap="none" strike="noStrik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0" name="Google Shape;170;g295cd03e4af_0_179"/>
          <p:cNvCxnSpPr/>
          <p:nvPr/>
        </p:nvCxnSpPr>
        <p:spPr>
          <a:xfrm flipH="1">
            <a:off x="6090500" y="1417839"/>
            <a:ext cx="11100" cy="4777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1" name="Google Shape;171;g295cd03e4af_0_179"/>
          <p:cNvSpPr txBox="1"/>
          <p:nvPr/>
        </p:nvSpPr>
        <p:spPr>
          <a:xfrm>
            <a:off x="697233" y="6113667"/>
            <a:ext cx="8952000" cy="8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[1]. Sato, K., Ahn, D.H., Laguna, I., Lee, G.L., Schulz, M. and Chambreau, C.M., 2017, January. Noise injection techniques to expose subtle and unintended message races. In </a:t>
            </a:r>
            <a:r>
              <a:rPr b="0" i="1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ACM SIGPLAN Notices</a:t>
            </a: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(Vol. 52, No. 8, pp. 89-101). ACM.</a:t>
            </a:r>
            <a:endParaRPr b="0" i="0" sz="1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[2]. Stodden, V. and Krafczyk, M.S., 2018. Assessing Reproducibility: An Astrophysical Example of Computational Uncertainty in the HPC Context</a:t>
            </a:r>
            <a:endParaRPr b="0" i="0" sz="1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g295cd03e4af_0_179"/>
          <p:cNvSpPr txBox="1"/>
          <p:nvPr/>
        </p:nvSpPr>
        <p:spPr>
          <a:xfrm>
            <a:off x="609600" y="1461100"/>
            <a:ext cx="5371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Expensive Bug: HYPRE [1]</a:t>
            </a:r>
            <a:endParaRPr b="1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g295cd03e4af_0_179"/>
          <p:cNvSpPr txBox="1"/>
          <p:nvPr/>
        </p:nvSpPr>
        <p:spPr>
          <a:xfrm>
            <a:off x="6211000" y="1434967"/>
            <a:ext cx="5371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Variable Results: Enzo [2]</a:t>
            </a:r>
            <a:endParaRPr b="1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95cd03e4af_0_197"/>
          <p:cNvSpPr txBox="1"/>
          <p:nvPr>
            <p:ph idx="12" type="sldNum"/>
          </p:nvPr>
        </p:nvSpPr>
        <p:spPr>
          <a:xfrm>
            <a:off x="10955032" y="6425866"/>
            <a:ext cx="551100" cy="312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0" name="Google Shape;180;g295cd03e4af_0_197"/>
          <p:cNvSpPr txBox="1"/>
          <p:nvPr>
            <p:ph type="title"/>
          </p:nvPr>
        </p:nvSpPr>
        <p:spPr>
          <a:xfrm>
            <a:off x="766251" y="509075"/>
            <a:ext cx="7334400" cy="133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C3E"/>
              </a:buClr>
              <a:buSzPts val="5300"/>
              <a:buFont typeface="Arial"/>
              <a:buNone/>
            </a:pPr>
            <a:r>
              <a:rPr lang="en-US" sz="4500"/>
              <a:t>Motivation</a:t>
            </a:r>
            <a:endParaRPr sz="4500"/>
          </a:p>
        </p:txBody>
      </p:sp>
      <p:sp>
        <p:nvSpPr>
          <p:cNvPr id="181" name="Google Shape;181;g295cd03e4af_0_197"/>
          <p:cNvSpPr txBox="1"/>
          <p:nvPr/>
        </p:nvSpPr>
        <p:spPr>
          <a:xfrm>
            <a:off x="609600" y="1975700"/>
            <a:ext cx="10972800" cy="1139100"/>
          </a:xfrm>
          <a:prstGeom prst="rect">
            <a:avLst/>
          </a:prstGeom>
          <a:noFill/>
          <a:ln cap="flat" cmpd="sng" w="2857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b="0" i="0" lang="en-US" sz="2900" u="none" cap="none" strike="noStrike">
                <a:solidFill>
                  <a:srgbClr val="3B3C3E"/>
                </a:solidFill>
                <a:latin typeface="Arial"/>
                <a:ea typeface="Arial"/>
                <a:cs typeface="Arial"/>
                <a:sym typeface="Arial"/>
              </a:rPr>
              <a:t>We present key components for a </a:t>
            </a:r>
            <a:r>
              <a:rPr lang="en-US" sz="2900">
                <a:solidFill>
                  <a:srgbClr val="3B3C3E"/>
                </a:solidFill>
              </a:rPr>
              <a:t>tutorial module</a:t>
            </a:r>
            <a:r>
              <a:rPr b="0" i="0" lang="en-US" sz="2900" u="none" cap="none" strike="noStrike">
                <a:solidFill>
                  <a:srgbClr val="3B3C3E"/>
                </a:solidFill>
                <a:latin typeface="Arial"/>
                <a:ea typeface="Arial"/>
                <a:cs typeface="Arial"/>
                <a:sym typeface="Arial"/>
              </a:rPr>
              <a:t> to introduce computer science students to the concept in non-determinism. </a:t>
            </a:r>
            <a:endParaRPr b="0" i="0" sz="2900" u="none" cap="none" strike="noStrike">
              <a:solidFill>
                <a:srgbClr val="3B3C3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g295cd03e4af_0_197"/>
          <p:cNvSpPr txBox="1"/>
          <p:nvPr/>
        </p:nvSpPr>
        <p:spPr>
          <a:xfrm>
            <a:off x="609600" y="3805600"/>
            <a:ext cx="10972800" cy="158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en-US" sz="2900" u="none" cap="none" strike="noStrike">
                <a:solidFill>
                  <a:srgbClr val="3B3C3E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-US" sz="2900">
                <a:solidFill>
                  <a:srgbClr val="3B3C3E"/>
                </a:solidFill>
              </a:rPr>
              <a:t>tutorial module</a:t>
            </a:r>
            <a:r>
              <a:rPr b="0" i="0" lang="en-US" sz="2900" u="none" cap="none" strike="noStrike">
                <a:solidFill>
                  <a:srgbClr val="3B3C3E"/>
                </a:solidFill>
                <a:latin typeface="Arial"/>
                <a:ea typeface="Arial"/>
                <a:cs typeface="Arial"/>
                <a:sym typeface="Arial"/>
              </a:rPr>
              <a:t> is currently in development. </a:t>
            </a:r>
            <a:endParaRPr b="0" i="0" sz="2900" u="none" cap="none" strike="noStrike">
              <a:solidFill>
                <a:srgbClr val="3B3C3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en-US" sz="2900" u="none" cap="none" strike="noStrike">
                <a:solidFill>
                  <a:srgbClr val="3B3C3E"/>
                </a:solidFill>
                <a:latin typeface="Arial"/>
                <a:ea typeface="Arial"/>
                <a:cs typeface="Arial"/>
                <a:sym typeface="Arial"/>
              </a:rPr>
              <a:t>We seek feedback on ways to use the material in class </a:t>
            </a:r>
            <a:r>
              <a:rPr lang="en-US" sz="2900">
                <a:solidFill>
                  <a:srgbClr val="3B3C3E"/>
                </a:solidFill>
              </a:rPr>
              <a:t>and conferences</a:t>
            </a:r>
            <a:r>
              <a:rPr b="0" i="0" lang="en-US" sz="2900" u="none" cap="none" strike="noStrike">
                <a:solidFill>
                  <a:srgbClr val="3B3C3E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2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7" name="Google Shape;187;g295cd03e4af_0_237"/>
          <p:cNvGraphicFramePr/>
          <p:nvPr/>
        </p:nvGraphicFramePr>
        <p:xfrm>
          <a:off x="858617" y="399508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{90133590-D140-4CC8-AA21-AA3F015A015A}</a:tableStyleId>
              </a:tblPr>
              <a:tblGrid>
                <a:gridCol w="2580575"/>
                <a:gridCol w="7601925"/>
              </a:tblGrid>
              <a:tr h="637325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u="none" cap="none" strike="noStrike"/>
                        <a:t>Beginner Level:</a:t>
                      </a:r>
                      <a:endParaRPr sz="1900" u="none" cap="none" strike="noStrike"/>
                    </a:p>
                  </a:txBody>
                  <a:tcPr marT="121900" marB="121900" marR="121900" marL="121900" anchor="ctr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u="none" cap="none" strike="noStrike"/>
                        <a:t>Visualize non-determinism in different communication patterns</a:t>
                      </a:r>
                      <a:endParaRPr sz="1900" u="none" cap="none" strike="noStrike"/>
                    </a:p>
                  </a:txBody>
                  <a:tcPr marT="121900" marB="121900" marR="121900" marL="121900" anchor="ctr"/>
                </a:tc>
              </a:tr>
              <a:tr h="725275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u="none" cap="none" strike="noStrike"/>
                        <a:t>Intermediate Level:</a:t>
                      </a:r>
                      <a:endParaRPr sz="1900" u="none" cap="none" strike="noStrike"/>
                    </a:p>
                  </a:txBody>
                  <a:tcPr marT="121900" marB="121900" marR="121900" marL="121900" anchor="ctr"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u="none" cap="none" strike="noStrike">
                          <a:solidFill>
                            <a:schemeClr val="dk1"/>
                          </a:solidFill>
                        </a:rPr>
                        <a:t>Measure n</a:t>
                      </a:r>
                      <a:r>
                        <a:rPr lang="en-US" sz="1900" u="none" cap="none" strike="noStrike"/>
                        <a:t>on-determinism associated to different input parameters</a:t>
                      </a:r>
                      <a:endParaRPr sz="1900" u="none" cap="none" strike="noStrike"/>
                    </a:p>
                  </a:txBody>
                  <a:tcPr marT="121900" marB="121900" marR="121900" marL="121900" anchor="ctr"/>
                </a:tc>
              </a:tr>
              <a:tr h="725275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u="none" cap="none" strike="noStrike"/>
                        <a:t>Advanced Level:</a:t>
                      </a:r>
                      <a:endParaRPr sz="1900" u="none" cap="none" strike="noStrike"/>
                    </a:p>
                  </a:txBody>
                  <a:tcPr marT="121900" marB="121900" marR="121900" marL="121900" anchor="ctr"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u="none" cap="none" strike="noStrike"/>
                        <a:t>Identify the root sources of non-determinism in different runs</a:t>
                      </a:r>
                      <a:endParaRPr sz="1900" u="none" cap="none" strike="noStrike"/>
                    </a:p>
                  </a:txBody>
                  <a:tcPr marT="121900" marB="121900" marR="121900" marL="121900" anchor="ctr"/>
                </a:tc>
              </a:tr>
            </a:tbl>
          </a:graphicData>
        </a:graphic>
      </p:graphicFrame>
      <p:sp>
        <p:nvSpPr>
          <p:cNvPr id="188" name="Google Shape;188;g295cd03e4af_0_237"/>
          <p:cNvSpPr txBox="1"/>
          <p:nvPr>
            <p:ph idx="12" type="sldNum"/>
          </p:nvPr>
        </p:nvSpPr>
        <p:spPr>
          <a:xfrm>
            <a:off x="14606709" y="8567821"/>
            <a:ext cx="734700" cy="43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9" name="Google Shape;189;g295cd03e4af_0_237"/>
          <p:cNvSpPr txBox="1"/>
          <p:nvPr/>
        </p:nvSpPr>
        <p:spPr>
          <a:xfrm>
            <a:off x="894667" y="1402167"/>
            <a:ext cx="102507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MPI application components:</a:t>
            </a:r>
            <a:endParaRPr b="0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g295cd03e4af_0_237"/>
          <p:cNvSpPr txBox="1"/>
          <p:nvPr/>
        </p:nvSpPr>
        <p:spPr>
          <a:xfrm>
            <a:off x="824467" y="3429000"/>
            <a:ext cx="102507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/>
              <a:t>Tutorial</a:t>
            </a:r>
            <a:r>
              <a:rPr b="0" i="0" lang="en-US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module components:</a:t>
            </a:r>
            <a:endParaRPr b="0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g295cd03e4af_0_237"/>
          <p:cNvSpPr/>
          <p:nvPr/>
        </p:nvSpPr>
        <p:spPr>
          <a:xfrm>
            <a:off x="4498717" y="1976967"/>
            <a:ext cx="2592900" cy="1553700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US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Platform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g295cd03e4af_0_237"/>
          <p:cNvSpPr/>
          <p:nvPr/>
        </p:nvSpPr>
        <p:spPr>
          <a:xfrm>
            <a:off x="7464884" y="2447633"/>
            <a:ext cx="2592900" cy="808500"/>
          </a:xfrm>
          <a:prstGeom prst="roundRect">
            <a:avLst>
              <a:gd fmla="val 16667" name="adj"/>
            </a:avLst>
          </a:prstGeom>
          <a:solidFill>
            <a:srgbClr val="B6D7A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Communication patterns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g295cd03e4af_0_237"/>
          <p:cNvSpPr/>
          <p:nvPr/>
        </p:nvSpPr>
        <p:spPr>
          <a:xfrm>
            <a:off x="4745917" y="2447617"/>
            <a:ext cx="2098500" cy="808500"/>
          </a:xfrm>
          <a:prstGeom prst="roundRect">
            <a:avLst>
              <a:gd fmla="val 16667" name="adj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Source Code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g295cd03e4af_0_237"/>
          <p:cNvSpPr/>
          <p:nvPr/>
        </p:nvSpPr>
        <p:spPr>
          <a:xfrm>
            <a:off x="1982433" y="2349551"/>
            <a:ext cx="2098500" cy="808500"/>
          </a:xfrm>
          <a:prstGeom prst="roundRect">
            <a:avLst>
              <a:gd fmla="val 16667" name="adj"/>
            </a:avLst>
          </a:prstGeom>
          <a:solidFill>
            <a:srgbClr val="FFE5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Input Parameters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5" name="Google Shape;195;g295cd03e4af_0_237"/>
          <p:cNvCxnSpPr>
            <a:stCxn id="193" idx="3"/>
            <a:endCxn id="192" idx="1"/>
          </p:cNvCxnSpPr>
          <p:nvPr/>
        </p:nvCxnSpPr>
        <p:spPr>
          <a:xfrm>
            <a:off x="6844417" y="2851867"/>
            <a:ext cx="620400" cy="600"/>
          </a:xfrm>
          <a:prstGeom prst="bentConnector3">
            <a:avLst>
              <a:gd fmla="val 50013" name="adj1"/>
            </a:avLst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96" name="Google Shape;196;g295cd03e4af_0_237"/>
          <p:cNvCxnSpPr>
            <a:stCxn id="194" idx="3"/>
            <a:endCxn id="191" idx="1"/>
          </p:cNvCxnSpPr>
          <p:nvPr/>
        </p:nvCxnSpPr>
        <p:spPr>
          <a:xfrm>
            <a:off x="4080933" y="2753801"/>
            <a:ext cx="4179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97" name="Google Shape;197;g295cd03e4af_0_237"/>
          <p:cNvSpPr txBox="1"/>
          <p:nvPr>
            <p:ph type="title"/>
          </p:nvPr>
        </p:nvSpPr>
        <p:spPr>
          <a:xfrm>
            <a:off x="914401" y="521853"/>
            <a:ext cx="14427300" cy="133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C3E"/>
              </a:buClr>
              <a:buSzPts val="5300"/>
              <a:buFont typeface="Arial"/>
              <a:buNone/>
            </a:pPr>
            <a:r>
              <a:rPr lang="en-US" sz="4500"/>
              <a:t>Overview of Tutorial Module </a:t>
            </a:r>
            <a:endParaRPr sz="45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95cd03e4af_0_206"/>
          <p:cNvSpPr txBox="1"/>
          <p:nvPr>
            <p:ph idx="12" type="sldNum"/>
          </p:nvPr>
        </p:nvSpPr>
        <p:spPr>
          <a:xfrm>
            <a:off x="10955032" y="6425866"/>
            <a:ext cx="551100" cy="312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4" name="Google Shape;204;g295cd03e4af_0_206"/>
          <p:cNvSpPr txBox="1"/>
          <p:nvPr/>
        </p:nvSpPr>
        <p:spPr>
          <a:xfrm>
            <a:off x="648228" y="205975"/>
            <a:ext cx="11254200" cy="119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400">
                <a:solidFill>
                  <a:srgbClr val="3B3C3E"/>
                </a:solidFill>
                <a:latin typeface="Calibri"/>
                <a:ea typeface="Calibri"/>
                <a:cs typeface="Calibri"/>
                <a:sym typeface="Calibri"/>
              </a:rPr>
              <a:t>Software and Platforms</a:t>
            </a:r>
            <a:endParaRPr b="1" sz="3400">
              <a:solidFill>
                <a:srgbClr val="3B3C3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5" name="Google Shape;205;g295cd03e4af_0_2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37073" y="1156847"/>
            <a:ext cx="1828976" cy="9262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g295cd03e4af_0_20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26374" y="2254755"/>
            <a:ext cx="7897901" cy="4483424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g295cd03e4af_0_206"/>
          <p:cNvSpPr/>
          <p:nvPr/>
        </p:nvSpPr>
        <p:spPr>
          <a:xfrm>
            <a:off x="5017279" y="1242539"/>
            <a:ext cx="2516100" cy="754800"/>
          </a:xfrm>
          <a:prstGeom prst="rect">
            <a:avLst/>
          </a:prstGeom>
          <a:noFill/>
          <a:ln cap="flat" cmpd="sng" w="28575">
            <a:solidFill>
              <a:srgbClr val="1F49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i="0" lang="en-US" sz="1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MPI Mini-Applications</a:t>
            </a:r>
            <a:endParaRPr i="0" sz="1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08" name="Google Shape;208;g295cd03e4af_0_206"/>
          <p:cNvCxnSpPr>
            <a:stCxn id="207" idx="2"/>
            <a:endCxn id="209" idx="0"/>
          </p:cNvCxnSpPr>
          <p:nvPr/>
        </p:nvCxnSpPr>
        <p:spPr>
          <a:xfrm>
            <a:off x="6275329" y="1997339"/>
            <a:ext cx="0" cy="333600"/>
          </a:xfrm>
          <a:prstGeom prst="straightConnector1">
            <a:avLst/>
          </a:prstGeom>
          <a:noFill/>
          <a:ln cap="flat" cmpd="sng" w="19050">
            <a:solidFill>
              <a:srgbClr val="1F497D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10" name="Google Shape;210;g295cd03e4af_0_206"/>
          <p:cNvSpPr txBox="1"/>
          <p:nvPr/>
        </p:nvSpPr>
        <p:spPr>
          <a:xfrm>
            <a:off x="4827825" y="5759700"/>
            <a:ext cx="2809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Apptainer Container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29799c6c4f8_16_0"/>
          <p:cNvSpPr txBox="1"/>
          <p:nvPr>
            <p:ph idx="12" type="sldNum"/>
          </p:nvPr>
        </p:nvSpPr>
        <p:spPr>
          <a:xfrm>
            <a:off x="10955032" y="6425866"/>
            <a:ext cx="551100" cy="312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7" name="Google Shape;217;g29799c6c4f8_16_0"/>
          <p:cNvSpPr txBox="1"/>
          <p:nvPr>
            <p:ph type="title"/>
          </p:nvPr>
        </p:nvSpPr>
        <p:spPr>
          <a:xfrm>
            <a:off x="914401" y="521853"/>
            <a:ext cx="14427300" cy="133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C3E"/>
              </a:buClr>
              <a:buSzPts val="5300"/>
              <a:buFont typeface="Arial"/>
              <a:buNone/>
            </a:pPr>
            <a:r>
              <a:rPr lang="en-US" sz="4800"/>
              <a:t>Opportunities for Collaborations </a:t>
            </a:r>
            <a:endParaRPr sz="4800"/>
          </a:p>
        </p:txBody>
      </p:sp>
      <p:sp>
        <p:nvSpPr>
          <p:cNvPr id="218" name="Google Shape;218;g29799c6c4f8_16_0"/>
          <p:cNvSpPr txBox="1"/>
          <p:nvPr>
            <p:ph idx="4294967295" type="body"/>
          </p:nvPr>
        </p:nvSpPr>
        <p:spPr>
          <a:xfrm>
            <a:off x="152400" y="1891150"/>
            <a:ext cx="11481900" cy="57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C3E"/>
              </a:buClr>
              <a:buSzPts val="4300"/>
              <a:buNone/>
            </a:pPr>
            <a:r>
              <a:rPr lang="en-US" sz="2600"/>
              <a:t>The tutorial module presented introduces students to three levels of understanding in non-determinism: </a:t>
            </a:r>
            <a:endParaRPr sz="2600"/>
          </a:p>
          <a:p>
            <a:pPr indent="-469900" lvl="0" marL="609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600"/>
              <a:t>Visualize non-determinism</a:t>
            </a:r>
            <a:endParaRPr sz="2600"/>
          </a:p>
          <a:p>
            <a:pPr indent="-469900" lvl="0" marL="609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600"/>
              <a:t>Measure impact of parameters on application non-determinism </a:t>
            </a:r>
            <a:endParaRPr sz="2600"/>
          </a:p>
          <a:p>
            <a:pPr indent="-469900" lvl="0" marL="609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600"/>
              <a:t>Identify root causes of non-determinism </a:t>
            </a:r>
            <a:endParaRPr sz="2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</a:pPr>
            <a:r>
              <a:t/>
            </a:r>
            <a:endParaRPr sz="2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</a:pPr>
            <a:r>
              <a:rPr lang="en-US" sz="2600"/>
              <a:t>We are looking for collaborations</a:t>
            </a:r>
            <a:endParaRPr sz="2600"/>
          </a:p>
          <a:p>
            <a:pPr indent="-469900" lvl="0" marL="609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600"/>
              <a:t>Information we should add to this </a:t>
            </a:r>
            <a:r>
              <a:rPr lang="en-US" sz="2600" u="sng">
                <a:solidFill>
                  <a:schemeClr val="hlink"/>
                </a:solidFill>
                <a:hlinkClick r:id="rId3"/>
              </a:rPr>
              <a:t>tutorial</a:t>
            </a:r>
            <a:r>
              <a:rPr lang="en-US" sz="2600"/>
              <a:t> module</a:t>
            </a:r>
            <a:endParaRPr sz="2600"/>
          </a:p>
          <a:p>
            <a:pPr indent="-469900" lvl="0" marL="609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600"/>
              <a:t>Additional mini-applications for students to study in this </a:t>
            </a:r>
            <a:r>
              <a:rPr lang="en-US" sz="2600" u="sng">
                <a:solidFill>
                  <a:schemeClr val="hlink"/>
                </a:solidFill>
                <a:hlinkClick r:id="rId4"/>
              </a:rPr>
              <a:t>tutorial</a:t>
            </a:r>
            <a:r>
              <a:rPr lang="en-US" sz="2600"/>
              <a:t> module</a:t>
            </a:r>
            <a:endParaRPr sz="2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/>
              <a:t>	More information at </a:t>
            </a:r>
            <a:r>
              <a:rPr lang="en-US" sz="2600" u="sng">
                <a:solidFill>
                  <a:schemeClr val="hlink"/>
                </a:solidFill>
                <a:hlinkClick r:id="rId5"/>
              </a:rPr>
              <a:t>https://globalcomputing.group/anacin-x/</a:t>
            </a:r>
            <a:endParaRPr sz="2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</p:txBody>
      </p:sp>
      <p:pic>
        <p:nvPicPr>
          <p:cNvPr id="219" name="Google Shape;219;g29799c6c4f8_16_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731450" y="2638475"/>
            <a:ext cx="2317776" cy="232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elestial">
  <a:themeElements>
    <a:clrScheme name="Custom 23">
      <a:dk1>
        <a:srgbClr val="000000"/>
      </a:dk1>
      <a:lt1>
        <a:srgbClr val="FFFFFF"/>
      </a:lt1>
      <a:dk2>
        <a:srgbClr val="2B7974"/>
      </a:dk2>
      <a:lt2>
        <a:srgbClr val="D2E9D2"/>
      </a:lt2>
      <a:accent1>
        <a:srgbClr val="48BEB7"/>
      </a:accent1>
      <a:accent2>
        <a:srgbClr val="17BAD0"/>
      </a:accent2>
      <a:accent3>
        <a:srgbClr val="BE986C"/>
      </a:accent3>
      <a:accent4>
        <a:srgbClr val="80C36E"/>
      </a:accent4>
      <a:accent5>
        <a:srgbClr val="4D9ED9"/>
      </a:accent5>
      <a:accent6>
        <a:srgbClr val="2B7974"/>
      </a:accent6>
      <a:hlink>
        <a:srgbClr val="2B7974"/>
      </a:hlink>
      <a:folHlink>
        <a:srgbClr val="48BEB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2021-05-28T21:00:04Z</dcterms:created>
  <dc:creator>Microsoft Office User</dc:creator>
</cp:coreProperties>
</file>