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4" r:id="rId3"/>
    <p:sldId id="295" r:id="rId4"/>
    <p:sldId id="296" r:id="rId5"/>
    <p:sldId id="297" r:id="rId6"/>
    <p:sldId id="301" r:id="rId7"/>
    <p:sldId id="299" r:id="rId8"/>
    <p:sldId id="30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EDF2E2"/>
    <a:srgbClr val="7F7F7F"/>
    <a:srgbClr val="663300"/>
    <a:srgbClr val="D9D9D9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56" autoAdjust="0"/>
    <p:restoredTop sz="89706" autoAdjust="0"/>
  </p:normalViewPr>
  <p:slideViewPr>
    <p:cSldViewPr>
      <p:cViewPr>
        <p:scale>
          <a:sx n="69" d="100"/>
          <a:sy n="69" d="100"/>
        </p:scale>
        <p:origin x="64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55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FC75940-E38D-49C2-BD8E-CE7B21816C45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1141180-194B-431B-A8A4-9243BED58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26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641B9F1-DAFE-4E1A-8B5D-CE99B308D6B4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6F5CB17-839E-4A53-BB69-B3E94B5D5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044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3581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DEF3-2B5E-4925-BDE9-AEA3F1DF7268}" type="datetime1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5734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130E-1A43-433B-9BBD-DA1C0871D702}" type="datetime1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072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11E4-4A3B-42F8-BA2B-A2A9BEC1EF34}" type="datetime1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43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28A2-13C6-4BDB-A12E-31466574F1D2}" type="datetime1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836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EAC17-F606-4843-9807-6EA95150F9D4}" type="datetime1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3581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94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25971-8CFE-477C-80AD-8B0F799AE724}" type="datetime1">
              <a:rPr lang="en-US" smtClean="0"/>
              <a:t>11/12/2023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60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043B-39AC-48D8-9503-7B18137EBA2B}" type="datetime1">
              <a:rPr lang="en-US" smtClean="0"/>
              <a:t>11/12/2023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09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0C0B-DFBF-4A1D-86C6-67A5A8D5DD4C}" type="datetime1">
              <a:rPr lang="en-US" smtClean="0"/>
              <a:t>11/12/2023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14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22E34-A4C5-4A90-B035-33FF3E1785BB}" type="datetime1">
              <a:rPr lang="en-US" smtClean="0"/>
              <a:t>11/12/2023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7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F12DD-1CC5-4C9E-BB8A-766C1E6C90F3}" type="datetime1">
              <a:rPr lang="en-US" smtClean="0"/>
              <a:t>11/12/2023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57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A094-C223-4168-A01F-5B7BE533897C}" type="datetime1">
              <a:rPr lang="en-US" smtClean="0"/>
              <a:t>11/12/2023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60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89F1B-C7B7-4237-9B4F-7D401E345AF9}" type="datetime1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1159B-2639-486B-B75C-6CC8EC136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68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dblp.org/pid/83/4047.html" TargetMode="External"/><Relationship Id="rId3" Type="http://schemas.openxmlformats.org/officeDocument/2006/relationships/hyperlink" Target="https://dblp.org/pid/302/5212.html" TargetMode="External"/><Relationship Id="rId7" Type="http://schemas.openxmlformats.org/officeDocument/2006/relationships/hyperlink" Target="https://dblp.org/pid/342/8489.htm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hyperlink" Target="https://dblp.org/pid/301/7378.html" TargetMode="External"/><Relationship Id="rId5" Type="http://schemas.openxmlformats.org/officeDocument/2006/relationships/hyperlink" Target="https://dblp.org/pid/342/8891.html" TargetMode="External"/><Relationship Id="rId10" Type="http://schemas.openxmlformats.org/officeDocument/2006/relationships/hyperlink" Target="https://dblp.org/db/conf/hipc/hipc2022w.html#DewanWGYWJRG22" TargetMode="External"/><Relationship Id="rId4" Type="http://schemas.openxmlformats.org/officeDocument/2006/relationships/hyperlink" Target="https://dblp.org/pid/31/8314.html" TargetMode="External"/><Relationship Id="rId9" Type="http://schemas.openxmlformats.org/officeDocument/2006/relationships/hyperlink" Target="https://dblp.org/pid/205/4703.html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F50E50E-9473-EE4C-BC1E-32F301523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609601"/>
            <a:ext cx="8991600" cy="228599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Infrastructure for Writing Fork-Join Tests</a:t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60EFD0D-479A-E44C-8E36-A899E9B68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3810000"/>
            <a:ext cx="8991600" cy="2286000"/>
          </a:xfrm>
        </p:spPr>
        <p:txBody>
          <a:bodyPr>
            <a:noAutofit/>
          </a:bodyPr>
          <a:lstStyle/>
          <a:p>
            <a:pPr algn="ctr"/>
            <a:r>
              <a:rPr lang="en-US" sz="2400" dirty="0"/>
              <a:t>Prasun </a:t>
            </a:r>
            <a:r>
              <a:rPr lang="en-US" sz="2400" dirty="0" smtClean="0"/>
              <a:t>Dewan</a:t>
            </a:r>
          </a:p>
          <a:p>
            <a:pPr algn="ctr"/>
            <a:r>
              <a:rPr lang="en-US" sz="2400" dirty="0"/>
              <a:t>U</a:t>
            </a:r>
            <a:r>
              <a:rPr lang="en-US" sz="2400" dirty="0" smtClean="0"/>
              <a:t>niversity </a:t>
            </a:r>
            <a:r>
              <a:rPr lang="en-US" sz="2400" dirty="0"/>
              <a:t>of North Carolina at Chapel </a:t>
            </a:r>
            <a:r>
              <a:rPr lang="en-US" sz="2400" dirty="0" smtClean="0"/>
              <a:t>Hill</a:t>
            </a:r>
          </a:p>
          <a:p>
            <a:pPr algn="ctr"/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353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B80C53A-E648-4549-AC3E-E4C60AFEA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Testing: </a:t>
            </a:r>
            <a:r>
              <a:rPr lang="en-US" dirty="0"/>
              <a:t>What and Why? </a:t>
            </a:r>
            <a:endParaRPr lang="en-US" b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F62F8-F999-2440-A70C-231A5A59A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8F79-4EAE-244F-AD62-39263CE2098C}" type="datetime1">
              <a:rPr lang="en-US" smtClean="0"/>
              <a:t>11/12/2023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1D6BF-0144-E84C-92E9-41B84C217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A06C4-DED5-B445-98FA-62023581D134}" type="slidenum">
              <a:rPr lang="en-US" smtClean="0"/>
              <a:t>2</a:t>
            </a:fld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794538" y="2144322"/>
            <a:ext cx="1777462" cy="57693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sz="1350" dirty="0">
                <a:latin typeface="Calibri" pitchFamily="34" charset="0"/>
                <a:cs typeface="Calibri" pitchFamily="34" charset="0"/>
              </a:rPr>
              <a:t>Problem Requirements</a:t>
            </a:r>
          </a:p>
        </p:txBody>
      </p:sp>
      <p:sp>
        <p:nvSpPr>
          <p:cNvPr id="20" name="Down Arrow 19"/>
          <p:cNvSpPr/>
          <p:nvPr/>
        </p:nvSpPr>
        <p:spPr>
          <a:xfrm rot="3560860">
            <a:off x="2181554" y="2232317"/>
            <a:ext cx="333214" cy="5967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274025" y="3223956"/>
            <a:ext cx="1777462" cy="57693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sz="1350" dirty="0" smtClean="0">
                <a:latin typeface="Calibri" pitchFamily="34" charset="0"/>
                <a:cs typeface="Calibri" pitchFamily="34" charset="0"/>
              </a:rPr>
              <a:t>Problem-specific checks</a:t>
            </a:r>
            <a:endParaRPr lang="en-US" sz="135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Down Arrow 22"/>
          <p:cNvSpPr/>
          <p:nvPr/>
        </p:nvSpPr>
        <p:spPr>
          <a:xfrm rot="19760860">
            <a:off x="1917589" y="2858267"/>
            <a:ext cx="333214" cy="5967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 rot="19313692">
            <a:off x="3905865" y="2714967"/>
            <a:ext cx="333214" cy="5967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 rot="12639140" flipH="1">
            <a:off x="5180322" y="3034011"/>
            <a:ext cx="333214" cy="5967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337" y="1627784"/>
            <a:ext cx="1284142" cy="1158993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1678" y="1596740"/>
            <a:ext cx="1129852" cy="1095164"/>
          </a:xfrm>
          <a:prstGeom prst="rect">
            <a:avLst/>
          </a:prstGeom>
        </p:spPr>
      </p:pic>
      <p:sp>
        <p:nvSpPr>
          <p:cNvPr id="45" name="Down Arrow 44"/>
          <p:cNvSpPr/>
          <p:nvPr/>
        </p:nvSpPr>
        <p:spPr>
          <a:xfrm rot="3560860">
            <a:off x="4765129" y="2006606"/>
            <a:ext cx="333214" cy="5967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Down Arrow 45"/>
          <p:cNvSpPr/>
          <p:nvPr/>
        </p:nvSpPr>
        <p:spPr>
          <a:xfrm rot="12673840">
            <a:off x="3428142" y="3819470"/>
            <a:ext cx="323106" cy="7111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Down Arrow 46"/>
          <p:cNvSpPr/>
          <p:nvPr/>
        </p:nvSpPr>
        <p:spPr>
          <a:xfrm rot="7239140" flipH="1">
            <a:off x="2648117" y="2940160"/>
            <a:ext cx="333214" cy="5967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57200" y="5010983"/>
            <a:ext cx="3385908" cy="166020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Ideally the checking framework is like an always available instructor who clarifies requirements, checks partial work, and possibly gives directions for the next phase of work (an instructor agent)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0" name="Down Arrow 49"/>
          <p:cNvSpPr/>
          <p:nvPr/>
        </p:nvSpPr>
        <p:spPr>
          <a:xfrm rot="16200000" flipV="1">
            <a:off x="3499261" y="-292573"/>
            <a:ext cx="326838" cy="42773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 rot="19760860">
            <a:off x="5212547" y="3604258"/>
            <a:ext cx="333214" cy="5967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379154" y="4175032"/>
            <a:ext cx="1777462" cy="57693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sz="1350" dirty="0" smtClean="0">
                <a:latin typeface="Calibri" pitchFamily="34" charset="0"/>
                <a:cs typeface="Calibri" pitchFamily="34" charset="0"/>
              </a:rPr>
              <a:t>Log Processor/Awareness engine</a:t>
            </a:r>
            <a:endParaRPr lang="en-US" sz="135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Down Arrow 26"/>
          <p:cNvSpPr/>
          <p:nvPr/>
        </p:nvSpPr>
        <p:spPr>
          <a:xfrm rot="10800000" flipH="1">
            <a:off x="5930643" y="2786777"/>
            <a:ext cx="364646" cy="12554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986547" y="4955255"/>
            <a:ext cx="3610183" cy="17109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Test-based Awareness: Visualization of abstraction of work of possibly a large number of distributed actors not directly seen by an interested observer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732656" y="1750519"/>
            <a:ext cx="1805402" cy="13114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Important for scalable courses and short-duration training sessions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0337" y="3498244"/>
            <a:ext cx="2793688" cy="10737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Programming Assignment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686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0967"/>
    </mc:Choice>
    <mc:Fallback xmlns="">
      <p:transition spd="slow" advTm="13096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47" grpId="0" animBg="1"/>
      <p:bldP spid="48" grpId="0" animBg="1"/>
      <p:bldP spid="50" grpId="0" animBg="1"/>
      <p:bldP spid="22" grpId="0" animBg="1"/>
      <p:bldP spid="26" grpId="0" animBg="1"/>
      <p:bldP spid="27" grpId="0" animBg="1"/>
      <p:bldP spid="28" grpId="0" animBg="1"/>
      <p:bldP spid="29" grpId="0" animBg="1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Fork-Join?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3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19400" y="1905000"/>
            <a:ext cx="2895600" cy="990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Dispatcher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9928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2788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3616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06476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27812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50672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71500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532380" y="3540838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Worker</a:t>
            </a:r>
            <a:r>
              <a:rPr lang="en-US" baseline="30000" dirty="0" smtClean="0"/>
              <a:t>2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1419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3705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98780" y="3540838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Worker</a:t>
            </a:r>
            <a:r>
              <a:rPr lang="en-US" baseline="30000" dirty="0" smtClean="0"/>
              <a:t>1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10083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2369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551680" y="3540838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Worker</a:t>
            </a:r>
            <a:r>
              <a:rPr lang="en-US" baseline="30000" dirty="0" smtClean="0"/>
              <a:t>3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1612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3898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685280" y="3540838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Worker</a:t>
            </a:r>
            <a:r>
              <a:rPr lang="en-US" baseline="30000" dirty="0" smtClean="0"/>
              <a:t>4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73329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48000" y="5138814"/>
            <a:ext cx="2895600" cy="990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Dispatcher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1008380" y="4194412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256280" y="4194412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236980" y="4194412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298440" y="4183458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648200" y="6242050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4876800" y="6242050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085080" y="6242050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313680" y="6242050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4226560" y="1487410"/>
            <a:ext cx="0" cy="4264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" idx="4"/>
            <a:endCxn id="34" idx="0"/>
          </p:cNvCxnSpPr>
          <p:nvPr/>
        </p:nvCxnSpPr>
        <p:spPr>
          <a:xfrm flipH="1">
            <a:off x="1275080" y="2895600"/>
            <a:ext cx="2992120" cy="645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" idx="4"/>
            <a:endCxn id="42" idx="0"/>
          </p:cNvCxnSpPr>
          <p:nvPr/>
        </p:nvCxnSpPr>
        <p:spPr>
          <a:xfrm>
            <a:off x="4267200" y="2895600"/>
            <a:ext cx="3294380" cy="645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" idx="4"/>
            <a:endCxn id="15" idx="0"/>
          </p:cNvCxnSpPr>
          <p:nvPr/>
        </p:nvCxnSpPr>
        <p:spPr>
          <a:xfrm flipH="1">
            <a:off x="3408680" y="2895600"/>
            <a:ext cx="858520" cy="645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5" idx="4"/>
          </p:cNvCxnSpPr>
          <p:nvPr/>
        </p:nvCxnSpPr>
        <p:spPr>
          <a:xfrm>
            <a:off x="4267200" y="2895600"/>
            <a:ext cx="1026160" cy="6304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34" idx="4"/>
            <a:endCxn id="45" idx="0"/>
          </p:cNvCxnSpPr>
          <p:nvPr/>
        </p:nvCxnSpPr>
        <p:spPr>
          <a:xfrm>
            <a:off x="1275080" y="4531438"/>
            <a:ext cx="3220720" cy="6073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42" idx="4"/>
            <a:endCxn id="45" idx="0"/>
          </p:cNvCxnSpPr>
          <p:nvPr/>
        </p:nvCxnSpPr>
        <p:spPr>
          <a:xfrm flipH="1">
            <a:off x="4495800" y="4531438"/>
            <a:ext cx="3065780" cy="6073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endCxn id="45" idx="0"/>
          </p:cNvCxnSpPr>
          <p:nvPr/>
        </p:nvCxnSpPr>
        <p:spPr>
          <a:xfrm flipH="1">
            <a:off x="4495800" y="4576524"/>
            <a:ext cx="1031240" cy="5622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endCxn id="45" idx="0"/>
          </p:cNvCxnSpPr>
          <p:nvPr/>
        </p:nvCxnSpPr>
        <p:spPr>
          <a:xfrm>
            <a:off x="3484880" y="4553981"/>
            <a:ext cx="1010920" cy="5848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4495800" y="6112510"/>
            <a:ext cx="0" cy="4264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3408680" y="1476731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100" name="TextBox 99"/>
          <p:cNvSpPr txBox="1"/>
          <p:nvPr/>
        </p:nvSpPr>
        <p:spPr>
          <a:xfrm>
            <a:off x="3484880" y="6171684"/>
            <a:ext cx="102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6553200" y="1476731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[3, 5, 17, 11, 16, 18]</a:t>
            </a:r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6685280" y="6115682"/>
            <a:ext cx="1849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[3, 5, 11, 17]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6553200" y="5217238"/>
            <a:ext cx="1805402" cy="65369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E.g.: Prime Detection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092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4" grpId="0"/>
      <p:bldP spid="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Problem: Concurrency-Unaware Output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4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19400" y="1905000"/>
            <a:ext cx="2895600" cy="990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Dispatcher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9928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2788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3616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06476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27812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50672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71500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532380" y="3540838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Worker</a:t>
            </a:r>
            <a:r>
              <a:rPr lang="en-US" baseline="30000" dirty="0" smtClean="0"/>
              <a:t>2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1419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3705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98780" y="3540838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Worker</a:t>
            </a:r>
            <a:r>
              <a:rPr lang="en-US" baseline="30000" dirty="0" smtClean="0"/>
              <a:t>1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10083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2369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551680" y="3540838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Worker</a:t>
            </a:r>
            <a:r>
              <a:rPr lang="en-US" baseline="30000" dirty="0" smtClean="0"/>
              <a:t>3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1612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3898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685280" y="3540838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Worker</a:t>
            </a:r>
            <a:r>
              <a:rPr lang="en-US" baseline="30000" dirty="0" smtClean="0"/>
              <a:t>4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73329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48000" y="5138814"/>
            <a:ext cx="2895600" cy="990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Dispatcher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1008380" y="4194412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256280" y="4194412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236980" y="4194412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298440" y="4183458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648200" y="6242050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4876800" y="6242050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085080" y="6242050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313680" y="6242050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4226560" y="1487410"/>
            <a:ext cx="0" cy="4264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" idx="4"/>
            <a:endCxn id="34" idx="0"/>
          </p:cNvCxnSpPr>
          <p:nvPr/>
        </p:nvCxnSpPr>
        <p:spPr>
          <a:xfrm flipH="1">
            <a:off x="1275080" y="2895600"/>
            <a:ext cx="2992120" cy="645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" idx="4"/>
            <a:endCxn id="42" idx="0"/>
          </p:cNvCxnSpPr>
          <p:nvPr/>
        </p:nvCxnSpPr>
        <p:spPr>
          <a:xfrm>
            <a:off x="4267200" y="2895600"/>
            <a:ext cx="3294380" cy="645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" idx="4"/>
            <a:endCxn id="15" idx="0"/>
          </p:cNvCxnSpPr>
          <p:nvPr/>
        </p:nvCxnSpPr>
        <p:spPr>
          <a:xfrm flipH="1">
            <a:off x="3408680" y="2895600"/>
            <a:ext cx="858520" cy="645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5" idx="4"/>
          </p:cNvCxnSpPr>
          <p:nvPr/>
        </p:nvCxnSpPr>
        <p:spPr>
          <a:xfrm>
            <a:off x="4267200" y="2895600"/>
            <a:ext cx="1026160" cy="6304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34" idx="4"/>
            <a:endCxn id="45" idx="0"/>
          </p:cNvCxnSpPr>
          <p:nvPr/>
        </p:nvCxnSpPr>
        <p:spPr>
          <a:xfrm>
            <a:off x="1275080" y="4531438"/>
            <a:ext cx="3220720" cy="6073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42" idx="4"/>
            <a:endCxn id="45" idx="0"/>
          </p:cNvCxnSpPr>
          <p:nvPr/>
        </p:nvCxnSpPr>
        <p:spPr>
          <a:xfrm flipH="1">
            <a:off x="4495800" y="4531438"/>
            <a:ext cx="3065780" cy="6073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endCxn id="45" idx="0"/>
          </p:cNvCxnSpPr>
          <p:nvPr/>
        </p:nvCxnSpPr>
        <p:spPr>
          <a:xfrm flipH="1">
            <a:off x="4495800" y="4576524"/>
            <a:ext cx="1031240" cy="5622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endCxn id="45" idx="0"/>
          </p:cNvCxnSpPr>
          <p:nvPr/>
        </p:nvCxnSpPr>
        <p:spPr>
          <a:xfrm>
            <a:off x="3484880" y="4553981"/>
            <a:ext cx="1010920" cy="5848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4495800" y="6112510"/>
            <a:ext cx="0" cy="4264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3408680" y="1476731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100" name="TextBox 99"/>
          <p:cNvSpPr txBox="1"/>
          <p:nvPr/>
        </p:nvSpPr>
        <p:spPr>
          <a:xfrm>
            <a:off x="3484880" y="6171684"/>
            <a:ext cx="102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6553200" y="1476731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[3, 5, 17, 11, 16, 18]</a:t>
            </a:r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6685280" y="6115682"/>
            <a:ext cx="1849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[3, 5, 11, 17]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6695440" y="2262856"/>
            <a:ext cx="2219960" cy="8657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Was there concurrency with a correct solution?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8120" y="2144029"/>
            <a:ext cx="2219960" cy="8657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Reason for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error? (Sequential vs concurrency bug)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168400" y="6129414"/>
            <a:ext cx="1849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[3, </a:t>
            </a:r>
            <a:r>
              <a:rPr lang="en-US" dirty="0" smtClean="0"/>
              <a:t>17, </a:t>
            </a:r>
            <a:r>
              <a:rPr lang="en-US" dirty="0" smtClean="0"/>
              <a:t>11]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8209280" y="5952034"/>
            <a:ext cx="45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ym typeface="Wingdings"/>
              </a:rPr>
              <a:t></a:t>
            </a:r>
            <a:endParaRPr lang="en-US" sz="4400" dirty="0"/>
          </a:p>
        </p:txBody>
      </p:sp>
      <p:sp>
        <p:nvSpPr>
          <p:cNvPr id="58" name="Multiply 57"/>
          <p:cNvSpPr/>
          <p:nvPr/>
        </p:nvSpPr>
        <p:spPr>
          <a:xfrm>
            <a:off x="441960" y="5978122"/>
            <a:ext cx="762000" cy="695177"/>
          </a:xfrm>
          <a:prstGeom prst="mathMultiply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5720" rIns="45720" rtlCol="0" anchor="ctr">
            <a:noAutofit/>
          </a:bodyPr>
          <a:lstStyle/>
          <a:p>
            <a:pPr algn="ctr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29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1" grpId="0" animBg="1"/>
      <p:bldP spid="56" grpId="0"/>
      <p:bldP spid="57" grpId="0"/>
      <p:bldP spid="5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Idea: Concurrency-Aware </a:t>
            </a:r>
            <a:r>
              <a:rPr lang="en-US" dirty="0" smtClean="0"/>
              <a:t>Intermediate and Final Output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5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19400" y="1905000"/>
            <a:ext cx="2895600" cy="990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Dispatcher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9928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2788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3616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06476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27812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50672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71500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532380" y="3540838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Worker</a:t>
            </a:r>
            <a:r>
              <a:rPr lang="en-US" baseline="30000" dirty="0" smtClean="0"/>
              <a:t>2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1419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3705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98780" y="3540838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Worker</a:t>
            </a:r>
            <a:r>
              <a:rPr lang="en-US" baseline="30000" dirty="0" smtClean="0"/>
              <a:t>1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10083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2369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551680" y="3540838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Worker</a:t>
            </a:r>
            <a:r>
              <a:rPr lang="en-US" baseline="30000" dirty="0" smtClean="0"/>
              <a:t>3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1612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3898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685280" y="3540838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Worker</a:t>
            </a:r>
            <a:r>
              <a:rPr lang="en-US" baseline="30000" dirty="0" smtClean="0"/>
              <a:t>4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73329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48000" y="5138814"/>
            <a:ext cx="2895600" cy="990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Dispatcher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1008380" y="4194412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256280" y="4194412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236980" y="4194412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298440" y="4183458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648200" y="6242050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4876800" y="6242050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085080" y="6242050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313680" y="6242050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4226560" y="1487410"/>
            <a:ext cx="0" cy="4264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" idx="4"/>
            <a:endCxn id="34" idx="0"/>
          </p:cNvCxnSpPr>
          <p:nvPr/>
        </p:nvCxnSpPr>
        <p:spPr>
          <a:xfrm flipH="1">
            <a:off x="1275080" y="2895600"/>
            <a:ext cx="2992120" cy="645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" idx="4"/>
            <a:endCxn id="42" idx="0"/>
          </p:cNvCxnSpPr>
          <p:nvPr/>
        </p:nvCxnSpPr>
        <p:spPr>
          <a:xfrm>
            <a:off x="4267200" y="2895600"/>
            <a:ext cx="3294380" cy="645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" idx="4"/>
            <a:endCxn id="15" idx="0"/>
          </p:cNvCxnSpPr>
          <p:nvPr/>
        </p:nvCxnSpPr>
        <p:spPr>
          <a:xfrm flipH="1">
            <a:off x="3408680" y="2895600"/>
            <a:ext cx="858520" cy="645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5" idx="4"/>
          </p:cNvCxnSpPr>
          <p:nvPr/>
        </p:nvCxnSpPr>
        <p:spPr>
          <a:xfrm>
            <a:off x="4267200" y="2895600"/>
            <a:ext cx="1026160" cy="6304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34" idx="4"/>
            <a:endCxn id="45" idx="0"/>
          </p:cNvCxnSpPr>
          <p:nvPr/>
        </p:nvCxnSpPr>
        <p:spPr>
          <a:xfrm>
            <a:off x="1275080" y="4531438"/>
            <a:ext cx="3220720" cy="6073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42" idx="4"/>
            <a:endCxn id="45" idx="0"/>
          </p:cNvCxnSpPr>
          <p:nvPr/>
        </p:nvCxnSpPr>
        <p:spPr>
          <a:xfrm flipH="1">
            <a:off x="4495800" y="4531438"/>
            <a:ext cx="3065780" cy="6073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endCxn id="45" idx="0"/>
          </p:cNvCxnSpPr>
          <p:nvPr/>
        </p:nvCxnSpPr>
        <p:spPr>
          <a:xfrm flipH="1">
            <a:off x="4495800" y="4576524"/>
            <a:ext cx="1031240" cy="5622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endCxn id="45" idx="0"/>
          </p:cNvCxnSpPr>
          <p:nvPr/>
        </p:nvCxnSpPr>
        <p:spPr>
          <a:xfrm>
            <a:off x="3484880" y="4553981"/>
            <a:ext cx="1010920" cy="5848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4495800" y="6112510"/>
            <a:ext cx="0" cy="4264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3408680" y="1476731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100" name="TextBox 99"/>
          <p:cNvSpPr txBox="1"/>
          <p:nvPr/>
        </p:nvSpPr>
        <p:spPr>
          <a:xfrm>
            <a:off x="3484880" y="6171684"/>
            <a:ext cx="102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6553200" y="1476731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[3, 5, 17, 11, 16, 18]</a:t>
            </a:r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6685280" y="6115682"/>
            <a:ext cx="1849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[3, 5, 11, 17]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1168400" y="6129414"/>
            <a:ext cx="1849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[3, 17, 11]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8209280" y="5952034"/>
            <a:ext cx="45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ym typeface="Wingdings"/>
              </a:rPr>
              <a:t></a:t>
            </a:r>
            <a:endParaRPr lang="en-US" sz="4400" dirty="0"/>
          </a:p>
        </p:txBody>
      </p:sp>
      <p:sp>
        <p:nvSpPr>
          <p:cNvPr id="58" name="Multiply 57"/>
          <p:cNvSpPr/>
          <p:nvPr/>
        </p:nvSpPr>
        <p:spPr>
          <a:xfrm>
            <a:off x="441960" y="5978122"/>
            <a:ext cx="762000" cy="695177"/>
          </a:xfrm>
          <a:prstGeom prst="mathMultiply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5720" rIns="45720" rtlCol="0" anchor="ctr">
            <a:noAutofit/>
          </a:bodyPr>
          <a:lstStyle/>
          <a:p>
            <a:pPr algn="ctr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47065" y="4695546"/>
            <a:ext cx="1408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[3 </a:t>
            </a:r>
            <a:r>
              <a:rPr lang="en-US" dirty="0" smtClean="0">
                <a:sym typeface="Wingdings" panose="05000000000000000000" pitchFamily="2" charset="2"/>
              </a:rPr>
              <a:t> true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657542" y="4928824"/>
            <a:ext cx="1408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[5 </a:t>
            </a:r>
            <a:r>
              <a:rPr lang="en-US" dirty="0" smtClean="0">
                <a:sym typeface="Wingdings" panose="05000000000000000000" pitchFamily="2" charset="2"/>
              </a:rPr>
              <a:t> true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7012305" y="4694076"/>
            <a:ext cx="1408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[18 </a:t>
            </a:r>
            <a:r>
              <a:rPr lang="en-US" dirty="0" smtClean="0">
                <a:sym typeface="Wingdings" panose="05000000000000000000" pitchFamily="2" charset="2"/>
              </a:rPr>
              <a:t> false</a:t>
            </a:r>
            <a:r>
              <a:rPr lang="en-US" dirty="0" smtClean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02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Problem: Test Implementation Overhead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6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19400" y="1905000"/>
            <a:ext cx="2895600" cy="990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Dispatcher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9928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2788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3616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06476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27812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50672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715000" y="1524000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532380" y="3540838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Worker</a:t>
            </a:r>
            <a:r>
              <a:rPr lang="en-US" baseline="30000" dirty="0" smtClean="0"/>
              <a:t>2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1419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3705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98780" y="3540838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Worker</a:t>
            </a:r>
            <a:r>
              <a:rPr lang="en-US" baseline="30000" dirty="0" smtClean="0"/>
              <a:t>1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10083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2369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551680" y="3540838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Worker</a:t>
            </a:r>
            <a:r>
              <a:rPr lang="en-US" baseline="30000" dirty="0" smtClean="0"/>
              <a:t>3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1612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3898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685280" y="3540838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Worker</a:t>
            </a:r>
            <a:r>
              <a:rPr lang="en-US" baseline="30000" dirty="0" smtClean="0"/>
              <a:t>4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7332980" y="3617038"/>
            <a:ext cx="228600" cy="228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48000" y="5138814"/>
            <a:ext cx="2895600" cy="990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Dispatcher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1008380" y="4194412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256280" y="4194412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236980" y="4194412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298440" y="4183458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648200" y="6242050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4876800" y="6242050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085080" y="6242050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313680" y="6242050"/>
            <a:ext cx="228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4226560" y="1487410"/>
            <a:ext cx="0" cy="4264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" idx="4"/>
            <a:endCxn id="34" idx="0"/>
          </p:cNvCxnSpPr>
          <p:nvPr/>
        </p:nvCxnSpPr>
        <p:spPr>
          <a:xfrm flipH="1">
            <a:off x="1275080" y="2895600"/>
            <a:ext cx="2992120" cy="645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" idx="4"/>
            <a:endCxn id="42" idx="0"/>
          </p:cNvCxnSpPr>
          <p:nvPr/>
        </p:nvCxnSpPr>
        <p:spPr>
          <a:xfrm>
            <a:off x="4267200" y="2895600"/>
            <a:ext cx="3294380" cy="645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" idx="4"/>
            <a:endCxn id="15" idx="0"/>
          </p:cNvCxnSpPr>
          <p:nvPr/>
        </p:nvCxnSpPr>
        <p:spPr>
          <a:xfrm flipH="1">
            <a:off x="3408680" y="2895600"/>
            <a:ext cx="858520" cy="645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5" idx="4"/>
          </p:cNvCxnSpPr>
          <p:nvPr/>
        </p:nvCxnSpPr>
        <p:spPr>
          <a:xfrm>
            <a:off x="4267200" y="2895600"/>
            <a:ext cx="1026160" cy="6304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34" idx="4"/>
            <a:endCxn id="45" idx="0"/>
          </p:cNvCxnSpPr>
          <p:nvPr/>
        </p:nvCxnSpPr>
        <p:spPr>
          <a:xfrm>
            <a:off x="1275080" y="4531438"/>
            <a:ext cx="3220720" cy="6073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42" idx="4"/>
            <a:endCxn id="45" idx="0"/>
          </p:cNvCxnSpPr>
          <p:nvPr/>
        </p:nvCxnSpPr>
        <p:spPr>
          <a:xfrm flipH="1">
            <a:off x="4495800" y="4531438"/>
            <a:ext cx="3065780" cy="6073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endCxn id="45" idx="0"/>
          </p:cNvCxnSpPr>
          <p:nvPr/>
        </p:nvCxnSpPr>
        <p:spPr>
          <a:xfrm flipH="1">
            <a:off x="4495800" y="4576524"/>
            <a:ext cx="1031240" cy="5622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endCxn id="45" idx="0"/>
          </p:cNvCxnSpPr>
          <p:nvPr/>
        </p:nvCxnSpPr>
        <p:spPr>
          <a:xfrm>
            <a:off x="3484880" y="4553981"/>
            <a:ext cx="1010920" cy="5848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4495800" y="6112510"/>
            <a:ext cx="0" cy="4264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3408680" y="1476731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100" name="TextBox 99"/>
          <p:cNvSpPr txBox="1"/>
          <p:nvPr/>
        </p:nvSpPr>
        <p:spPr>
          <a:xfrm>
            <a:off x="3484880" y="6171684"/>
            <a:ext cx="102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6553200" y="1476731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[3, 5, 17, 11, 16, 18]</a:t>
            </a:r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6685280" y="6115682"/>
            <a:ext cx="1849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[3, 5, 11, 17]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1168400" y="6129414"/>
            <a:ext cx="1849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[3, 17, 11]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8209280" y="5952034"/>
            <a:ext cx="45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ym typeface="Wingdings"/>
              </a:rPr>
              <a:t></a:t>
            </a:r>
            <a:endParaRPr lang="en-US" sz="4400" dirty="0"/>
          </a:p>
        </p:txBody>
      </p:sp>
      <p:sp>
        <p:nvSpPr>
          <p:cNvPr id="58" name="Multiply 57"/>
          <p:cNvSpPr/>
          <p:nvPr/>
        </p:nvSpPr>
        <p:spPr>
          <a:xfrm>
            <a:off x="441960" y="5978122"/>
            <a:ext cx="762000" cy="695177"/>
          </a:xfrm>
          <a:prstGeom prst="mathMultiply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5720" rIns="45720" rtlCol="0" anchor="ctr">
            <a:noAutofit/>
          </a:bodyPr>
          <a:lstStyle/>
          <a:p>
            <a:pPr algn="ctr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47065" y="4695546"/>
            <a:ext cx="1408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[3 </a:t>
            </a:r>
            <a:r>
              <a:rPr lang="en-US" dirty="0" smtClean="0">
                <a:sym typeface="Wingdings" panose="05000000000000000000" pitchFamily="2" charset="2"/>
              </a:rPr>
              <a:t> true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657542" y="4928824"/>
            <a:ext cx="1408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[5 </a:t>
            </a:r>
            <a:r>
              <a:rPr lang="en-US" dirty="0" smtClean="0">
                <a:sym typeface="Wingdings" panose="05000000000000000000" pitchFamily="2" charset="2"/>
              </a:rPr>
              <a:t> true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7012305" y="4693758"/>
            <a:ext cx="1408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[18 </a:t>
            </a:r>
            <a:r>
              <a:rPr lang="en-US" dirty="0" smtClean="0">
                <a:sym typeface="Wingdings" panose="05000000000000000000" pitchFamily="2" charset="2"/>
              </a:rPr>
              <a:t> false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198120" y="2144029"/>
            <a:ext cx="2219960" cy="8657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Problem: Test Implementation Overhead?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564948" y="5138814"/>
            <a:ext cx="2350452" cy="8657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Sequential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Correctness (intermediate and final)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498907" y="2028765"/>
            <a:ext cx="2340293" cy="9810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Concurrency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Correctness (intermediate and final)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4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3" grpId="0" animBg="1"/>
      <p:bldP spid="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Key-Idea: Infrastructure-Supported Concurrency Testing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429000" y="2630490"/>
            <a:ext cx="2204182" cy="8402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Prime-Number Detection (What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?)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8018" y="2602918"/>
            <a:ext cx="2204182" cy="8402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PI Computation (What?)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81800" y="2592026"/>
            <a:ext cx="2204182" cy="8402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Odd Number Computation (What?)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8018" y="3470755"/>
            <a:ext cx="8827964" cy="254904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Non-Deterministic Trace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Correlator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(How)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676400" y="1600392"/>
            <a:ext cx="5867400" cy="5332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Hands-On  Java Threads Trainer Training Using Our Tests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6200" y="6058266"/>
            <a:ext cx="8909781" cy="7292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sz="1400" dirty="0"/>
              <a:t>Prasun Dewan, </a:t>
            </a:r>
            <a:r>
              <a:rPr lang="en-US" sz="1400" dirty="0">
                <a:hlinkClick r:id="rId3"/>
              </a:rPr>
              <a:t>Andrew Worley</a:t>
            </a:r>
            <a:r>
              <a:rPr lang="en-US" sz="1400" dirty="0"/>
              <a:t>, </a:t>
            </a:r>
            <a:r>
              <a:rPr lang="en-US" sz="1400" dirty="0">
                <a:hlinkClick r:id="rId4"/>
              </a:rPr>
              <a:t>Samuel George</a:t>
            </a:r>
            <a:r>
              <a:rPr lang="en-US" sz="1400" dirty="0"/>
              <a:t>, </a:t>
            </a:r>
            <a:r>
              <a:rPr lang="en-US" sz="1400" dirty="0">
                <a:hlinkClick r:id="rId5"/>
              </a:rPr>
              <a:t>Felipe </a:t>
            </a:r>
            <a:r>
              <a:rPr lang="en-US" sz="1400" dirty="0" err="1">
                <a:hlinkClick r:id="rId5"/>
              </a:rPr>
              <a:t>Yanaga</a:t>
            </a:r>
            <a:r>
              <a:rPr lang="en-US" sz="1400" dirty="0"/>
              <a:t>, </a:t>
            </a:r>
            <a:r>
              <a:rPr lang="en-US" sz="1400" dirty="0">
                <a:hlinkClick r:id="rId6"/>
              </a:rPr>
              <a:t>Andrew </a:t>
            </a:r>
            <a:r>
              <a:rPr lang="en-US" sz="1400" dirty="0" err="1">
                <a:hlinkClick r:id="rId6"/>
              </a:rPr>
              <a:t>Wortas</a:t>
            </a:r>
            <a:r>
              <a:rPr lang="en-US" sz="1400" dirty="0"/>
              <a:t>, </a:t>
            </a:r>
            <a:r>
              <a:rPr lang="en-US" sz="1400" dirty="0">
                <a:hlinkClick r:id="rId7"/>
              </a:rPr>
              <a:t>James </a:t>
            </a:r>
            <a:r>
              <a:rPr lang="en-US" sz="1400" dirty="0" err="1">
                <a:hlinkClick r:id="rId7"/>
              </a:rPr>
              <a:t>Juschuk</a:t>
            </a:r>
            <a:r>
              <a:rPr lang="en-US" sz="1400" dirty="0"/>
              <a:t>, </a:t>
            </a:r>
            <a:r>
              <a:rPr lang="en-US" sz="1400" dirty="0">
                <a:hlinkClick r:id="rId8"/>
              </a:rPr>
              <a:t>Mike Rogers</a:t>
            </a:r>
            <a:r>
              <a:rPr lang="en-US" sz="1400" dirty="0"/>
              <a:t>, </a:t>
            </a:r>
            <a:r>
              <a:rPr lang="en-US" sz="1400" dirty="0">
                <a:hlinkClick r:id="rId9"/>
              </a:rPr>
              <a:t>Sheikh K. </a:t>
            </a:r>
            <a:r>
              <a:rPr lang="en-US" sz="1400" dirty="0" err="1" smtClean="0">
                <a:hlinkClick r:id="rId9"/>
              </a:rPr>
              <a:t>Ghafoor</a:t>
            </a:r>
            <a:r>
              <a:rPr lang="en-US" sz="1400" dirty="0" err="1" smtClean="0"/>
              <a:t>:</a:t>
            </a:r>
            <a:r>
              <a:rPr lang="en-US" sz="1400" b="1" dirty="0" err="1" smtClean="0"/>
              <a:t>Hands-On</a:t>
            </a:r>
            <a:r>
              <a:rPr lang="en-US" sz="1400" b="1" dirty="0"/>
              <a:t>, Instructor-Light, Checked and Tracked Training of Trainers in Java Fork-Join Abstractions.</a:t>
            </a:r>
            <a:r>
              <a:rPr lang="en-US" sz="1400" dirty="0"/>
              <a:t> </a:t>
            </a:r>
            <a:r>
              <a:rPr lang="en-US" sz="1400" dirty="0" err="1">
                <a:hlinkClick r:id="rId10"/>
              </a:rPr>
              <a:t>HiPCW</a:t>
            </a:r>
            <a:r>
              <a:rPr lang="en-US" sz="1400" dirty="0">
                <a:hlinkClick r:id="rId10"/>
              </a:rPr>
              <a:t> 2022</a:t>
            </a:r>
            <a:r>
              <a:rPr lang="en-US" sz="1400" dirty="0"/>
              <a:t>: 28-35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8840" y="2213198"/>
            <a:ext cx="2085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95 (0), 21 (18)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Lines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350857" y="2213198"/>
            <a:ext cx="2172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86 (14</a:t>
            </a:r>
            <a:r>
              <a:rPr lang="en-US" dirty="0" smtClean="0"/>
              <a:t>)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25 (22)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Lines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97377" y="2213198"/>
            <a:ext cx="21499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78 (14), 25 (22)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Lines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909" y="3861715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Collect Trace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518430"/>
            <a:ext cx="167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Check Syntax an Semantics  of each Fork-Join Phase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54875" y="3781228"/>
            <a:ext cx="26342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Check Correct Number of Threads Forked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20428" y="3848056"/>
            <a:ext cx="26342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Check Load Balanced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92975" y="5118594"/>
            <a:ext cx="26342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Check Concurrent Execution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74047" y="5185211"/>
            <a:ext cx="26342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 Error Messages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938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177"/>
    </mc:Choice>
    <mc:Fallback xmlns="">
      <p:transition spd="slow" advTm="2917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5" grpId="0"/>
      <p:bldP spid="12" grpId="0"/>
      <p:bldP spid="13" grpId="0"/>
      <p:bldP spid="6" grpId="0"/>
      <p:bldP spid="16" grpId="0"/>
      <p:bldP spid="17" grpId="0"/>
      <p:bldP spid="19" grpId="0"/>
      <p:bldP spid="20" grpId="0"/>
      <p:bldP spid="23" grpId="0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Future Work: Beyond Java Threads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159B-2639-486B-B75C-6CC8EC13689D}" type="slidenum">
              <a:rPr lang="en-US" smtClean="0"/>
              <a:t>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69240" y="2667000"/>
            <a:ext cx="8382000" cy="8797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Infrastructure for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Pyjama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C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OpenMP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C-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Pthreads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Python 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602433"/>
            <a:ext cx="8382000" cy="8797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34290" rIns="3429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Key Ideas are Independent </a:t>
            </a:r>
            <a:r>
              <a:rPr lang="en-US" smtClean="0">
                <a:latin typeface="Calibri" pitchFamily="34" charset="0"/>
                <a:cs typeface="Calibri" pitchFamily="34" charset="0"/>
              </a:rPr>
              <a:t>of Platform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5726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777"/>
    </mc:Choice>
    <mc:Fallback xmlns="">
      <p:transition spd="slow" advTm="5777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4.4|4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4.6|2.8|2.9|1.8|5.4|1.6|7.8|18.6|11.9|31.8|14.3|6.9|11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9|2|1.7|1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7.3|25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117270</TotalTime>
  <Words>501</Words>
  <Application>Microsoft Office PowerPoint</Application>
  <PresentationFormat>On-screen Show (4:3)</PresentationFormat>
  <Paragraphs>100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Infrastructure for Writing Fork-Join Tests   </vt:lpstr>
      <vt:lpstr>Testing: What and Why? </vt:lpstr>
      <vt:lpstr>Fork-Join?</vt:lpstr>
      <vt:lpstr>Problem: Concurrency-Unaware Output</vt:lpstr>
      <vt:lpstr>Key Idea: Concurrency-Aware Intermediate and Final Output</vt:lpstr>
      <vt:lpstr>Problem: Test Implementation Overhead</vt:lpstr>
      <vt:lpstr>Key-Idea: Infrastructure-Supported Concurrency Testing</vt:lpstr>
      <vt:lpstr>Future Work: Beyond Java Threads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of Attack</dc:title>
  <dc:creator>Jacob</dc:creator>
  <cp:lastModifiedBy>Prasun Dewan</cp:lastModifiedBy>
  <cp:revision>1809</cp:revision>
  <cp:lastPrinted>2018-03-23T15:07:49Z</cp:lastPrinted>
  <dcterms:created xsi:type="dcterms:W3CDTF">2012-10-17T15:07:29Z</dcterms:created>
  <dcterms:modified xsi:type="dcterms:W3CDTF">2023-11-12T18:18:10Z</dcterms:modified>
</cp:coreProperties>
</file>